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3"/>
    <p:sldId id="257" r:id="rId4"/>
    <p:sldId id="258" r:id="rId5"/>
    <p:sldId id="259" r:id="rId6"/>
    <p:sldId id="261" r:id="rId7"/>
    <p:sldId id="282" r:id="rId8"/>
    <p:sldId id="286" r:id="rId9"/>
    <p:sldId id="284" r:id="rId10"/>
    <p:sldId id="298" r:id="rId11"/>
    <p:sldId id="289" r:id="rId12"/>
    <p:sldId id="294" r:id="rId13"/>
    <p:sldId id="290" r:id="rId14"/>
    <p:sldId id="296" r:id="rId15"/>
    <p:sldId id="287" r:id="rId16"/>
    <p:sldId id="292" r:id="rId17"/>
    <p:sldId id="288" r:id="rId18"/>
    <p:sldId id="295" r:id="rId19"/>
    <p:sldId id="283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3" userDrawn="1">
          <p15:clr>
            <a:srgbClr val="A4A3A4"/>
          </p15:clr>
        </p15:guide>
        <p15:guide id="2" pos="38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A6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82" autoAdjust="0"/>
    <p:restoredTop sz="99538" autoAdjust="0"/>
  </p:normalViewPr>
  <p:slideViewPr>
    <p:cSldViewPr snapToGrid="0" showGuides="1">
      <p:cViewPr varScale="1">
        <p:scale>
          <a:sx n="88" d="100"/>
          <a:sy n="88" d="100"/>
        </p:scale>
        <p:origin x="64" y="76"/>
      </p:cViewPr>
      <p:guideLst>
        <p:guide orient="horz" pos="2273"/>
        <p:guide pos="384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2.wdp>
</file>

<file path=ppt/media/image3.png>
</file>

<file path=ppt/media/image4.wd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hf sldNum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hf sldNum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/>
          <p:cNvSpPr txBox="1"/>
          <p:nvPr/>
        </p:nvSpPr>
        <p:spPr>
          <a:xfrm>
            <a:off x="2965031" y="3367444"/>
            <a:ext cx="45365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TextBox 8"/>
          <p:cNvSpPr txBox="1"/>
          <p:nvPr/>
        </p:nvSpPr>
        <p:spPr>
          <a:xfrm>
            <a:off x="7509627" y="2215277"/>
            <a:ext cx="54006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8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9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9B957CC-A438-4D82-B305-22914934740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/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21953" flipV="1">
            <a:off x="-454354" y="-1763934"/>
            <a:ext cx="4728093" cy="40803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21953" flipH="1">
            <a:off x="7909716" y="4541609"/>
            <a:ext cx="4728093" cy="40803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</p:spTree>
  </p:cSld>
  <p:clrMapOvr>
    <a:masterClrMapping/>
  </p:clrMapOvr>
  <p:transition/>
  <p:hf sldNum="0" ftr="0" dt="0"/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/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tags" Target="../tags/tag61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5" Type="http://schemas.openxmlformats.org/officeDocument/2006/relationships/slideLayout" Target="../slideLayouts/slideLayout5.xml"/><Relationship Id="rId24" Type="http://schemas.openxmlformats.org/officeDocument/2006/relationships/tags" Target="../tags/tag77.xml"/><Relationship Id="rId23" Type="http://schemas.openxmlformats.org/officeDocument/2006/relationships/tags" Target="../tags/tag76.xml"/><Relationship Id="rId22" Type="http://schemas.openxmlformats.org/officeDocument/2006/relationships/tags" Target="../tags/tag75.xml"/><Relationship Id="rId21" Type="http://schemas.openxmlformats.org/officeDocument/2006/relationships/tags" Target="../tags/tag74.xml"/><Relationship Id="rId20" Type="http://schemas.openxmlformats.org/officeDocument/2006/relationships/tags" Target="../tags/tag73.xml"/><Relationship Id="rId2" Type="http://schemas.openxmlformats.org/officeDocument/2006/relationships/tags" Target="../tags/tag55.xml"/><Relationship Id="rId19" Type="http://schemas.openxmlformats.org/officeDocument/2006/relationships/tags" Target="../tags/tag72.xml"/><Relationship Id="rId18" Type="http://schemas.openxmlformats.org/officeDocument/2006/relationships/tags" Target="../tags/tag71.xml"/><Relationship Id="rId17" Type="http://schemas.openxmlformats.org/officeDocument/2006/relationships/tags" Target="../tags/tag70.xml"/><Relationship Id="rId16" Type="http://schemas.openxmlformats.org/officeDocument/2006/relationships/tags" Target="../tags/tag69.xml"/><Relationship Id="rId15" Type="http://schemas.openxmlformats.org/officeDocument/2006/relationships/tags" Target="../tags/tag68.xml"/><Relationship Id="rId14" Type="http://schemas.openxmlformats.org/officeDocument/2006/relationships/tags" Target="../tags/tag67.xml"/><Relationship Id="rId13" Type="http://schemas.openxmlformats.org/officeDocument/2006/relationships/tags" Target="../tags/tag66.xml"/><Relationship Id="rId12" Type="http://schemas.openxmlformats.org/officeDocument/2006/relationships/tags" Target="../tags/tag65.xml"/><Relationship Id="rId11" Type="http://schemas.openxmlformats.org/officeDocument/2006/relationships/tags" Target="../tags/tag64.xml"/><Relationship Id="rId10" Type="http://schemas.openxmlformats.org/officeDocument/2006/relationships/tags" Target="../tags/tag63.xml"/><Relationship Id="rId1" Type="http://schemas.openxmlformats.org/officeDocument/2006/relationships/tags" Target="../tags/tag54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84.xml"/><Relationship Id="rId8" Type="http://schemas.openxmlformats.org/officeDocument/2006/relationships/image" Target="../media/image10.png"/><Relationship Id="rId7" Type="http://schemas.openxmlformats.org/officeDocument/2006/relationships/tags" Target="../tags/tag83.xml"/><Relationship Id="rId6" Type="http://schemas.openxmlformats.org/officeDocument/2006/relationships/image" Target="../media/image9.png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5" Type="http://schemas.openxmlformats.org/officeDocument/2006/relationships/slideLayout" Target="../slideLayouts/slideLayout5.xml"/><Relationship Id="rId14" Type="http://schemas.openxmlformats.org/officeDocument/2006/relationships/image" Target="../media/image12.png"/><Relationship Id="rId13" Type="http://schemas.openxmlformats.org/officeDocument/2006/relationships/tags" Target="../tags/tag87.xml"/><Relationship Id="rId12" Type="http://schemas.openxmlformats.org/officeDocument/2006/relationships/tags" Target="../tags/tag86.xml"/><Relationship Id="rId11" Type="http://schemas.openxmlformats.org/officeDocument/2006/relationships/image" Target="../media/image11.png"/><Relationship Id="rId10" Type="http://schemas.openxmlformats.org/officeDocument/2006/relationships/tags" Target="../tags/tag85.xml"/><Relationship Id="rId1" Type="http://schemas.openxmlformats.org/officeDocument/2006/relationships/tags" Target="../tags/tag7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96.xml"/><Relationship Id="rId8" Type="http://schemas.openxmlformats.org/officeDocument/2006/relationships/tags" Target="../tags/tag95.xml"/><Relationship Id="rId7" Type="http://schemas.openxmlformats.org/officeDocument/2006/relationships/tags" Target="../tags/tag94.xml"/><Relationship Id="rId6" Type="http://schemas.openxmlformats.org/officeDocument/2006/relationships/tags" Target="../tags/tag93.xml"/><Relationship Id="rId5" Type="http://schemas.openxmlformats.org/officeDocument/2006/relationships/tags" Target="../tags/tag92.xml"/><Relationship Id="rId4" Type="http://schemas.openxmlformats.org/officeDocument/2006/relationships/tags" Target="../tags/tag91.xml"/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9" Type="http://schemas.openxmlformats.org/officeDocument/2006/relationships/slideLayout" Target="../slideLayouts/slideLayout5.xml"/><Relationship Id="rId18" Type="http://schemas.openxmlformats.org/officeDocument/2006/relationships/tags" Target="../tags/tag105.xml"/><Relationship Id="rId17" Type="http://schemas.openxmlformats.org/officeDocument/2006/relationships/tags" Target="../tags/tag104.xml"/><Relationship Id="rId16" Type="http://schemas.openxmlformats.org/officeDocument/2006/relationships/tags" Target="../tags/tag103.xml"/><Relationship Id="rId15" Type="http://schemas.openxmlformats.org/officeDocument/2006/relationships/tags" Target="../tags/tag102.xml"/><Relationship Id="rId14" Type="http://schemas.openxmlformats.org/officeDocument/2006/relationships/tags" Target="../tags/tag101.xml"/><Relationship Id="rId13" Type="http://schemas.openxmlformats.org/officeDocument/2006/relationships/tags" Target="../tags/tag100.xml"/><Relationship Id="rId12" Type="http://schemas.openxmlformats.org/officeDocument/2006/relationships/tags" Target="../tags/tag99.xml"/><Relationship Id="rId11" Type="http://schemas.openxmlformats.org/officeDocument/2006/relationships/tags" Target="../tags/tag98.xml"/><Relationship Id="rId10" Type="http://schemas.openxmlformats.org/officeDocument/2006/relationships/tags" Target="../tags/tag97.xml"/><Relationship Id="rId1" Type="http://schemas.openxmlformats.org/officeDocument/2006/relationships/tags" Target="../tags/tag8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14.xml"/><Relationship Id="rId8" Type="http://schemas.openxmlformats.org/officeDocument/2006/relationships/tags" Target="../tags/tag113.xml"/><Relationship Id="rId7" Type="http://schemas.openxmlformats.org/officeDocument/2006/relationships/tags" Target="../tags/tag112.xml"/><Relationship Id="rId6" Type="http://schemas.openxmlformats.org/officeDocument/2006/relationships/tags" Target="../tags/tag111.xml"/><Relationship Id="rId5" Type="http://schemas.openxmlformats.org/officeDocument/2006/relationships/tags" Target="../tags/tag110.xml"/><Relationship Id="rId4" Type="http://schemas.openxmlformats.org/officeDocument/2006/relationships/tags" Target="../tags/tag109.xml"/><Relationship Id="rId3" Type="http://schemas.openxmlformats.org/officeDocument/2006/relationships/tags" Target="../tags/tag108.xml"/><Relationship Id="rId21" Type="http://schemas.openxmlformats.org/officeDocument/2006/relationships/slideLayout" Target="../slideLayouts/slideLayout5.xml"/><Relationship Id="rId20" Type="http://schemas.openxmlformats.org/officeDocument/2006/relationships/tags" Target="../tags/tag125.xml"/><Relationship Id="rId2" Type="http://schemas.openxmlformats.org/officeDocument/2006/relationships/tags" Target="../tags/tag107.xml"/><Relationship Id="rId19" Type="http://schemas.openxmlformats.org/officeDocument/2006/relationships/tags" Target="../tags/tag124.xml"/><Relationship Id="rId18" Type="http://schemas.openxmlformats.org/officeDocument/2006/relationships/tags" Target="../tags/tag123.xml"/><Relationship Id="rId17" Type="http://schemas.openxmlformats.org/officeDocument/2006/relationships/tags" Target="../tags/tag122.xml"/><Relationship Id="rId16" Type="http://schemas.openxmlformats.org/officeDocument/2006/relationships/tags" Target="../tags/tag121.xml"/><Relationship Id="rId15" Type="http://schemas.openxmlformats.org/officeDocument/2006/relationships/tags" Target="../tags/tag120.xml"/><Relationship Id="rId14" Type="http://schemas.openxmlformats.org/officeDocument/2006/relationships/tags" Target="../tags/tag119.xml"/><Relationship Id="rId13" Type="http://schemas.openxmlformats.org/officeDocument/2006/relationships/tags" Target="../tags/tag118.xml"/><Relationship Id="rId12" Type="http://schemas.openxmlformats.org/officeDocument/2006/relationships/tags" Target="../tags/tag117.xml"/><Relationship Id="rId11" Type="http://schemas.openxmlformats.org/officeDocument/2006/relationships/tags" Target="../tags/tag116.xml"/><Relationship Id="rId10" Type="http://schemas.openxmlformats.org/officeDocument/2006/relationships/tags" Target="../tags/tag115.xml"/><Relationship Id="rId1" Type="http://schemas.openxmlformats.org/officeDocument/2006/relationships/tags" Target="../tags/tag10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133.xml"/><Relationship Id="rId8" Type="http://schemas.openxmlformats.org/officeDocument/2006/relationships/tags" Target="../tags/tag132.xml"/><Relationship Id="rId7" Type="http://schemas.openxmlformats.org/officeDocument/2006/relationships/tags" Target="../tags/tag131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0" Type="http://schemas.openxmlformats.org/officeDocument/2006/relationships/slideLayout" Target="../slideLayouts/slideLayout5.xml"/><Relationship Id="rId2" Type="http://schemas.openxmlformats.org/officeDocument/2006/relationships/tags" Target="../tags/tag126.xml"/><Relationship Id="rId19" Type="http://schemas.openxmlformats.org/officeDocument/2006/relationships/tags" Target="../tags/tag143.xml"/><Relationship Id="rId18" Type="http://schemas.openxmlformats.org/officeDocument/2006/relationships/tags" Target="../tags/tag142.xml"/><Relationship Id="rId17" Type="http://schemas.openxmlformats.org/officeDocument/2006/relationships/tags" Target="../tags/tag141.xml"/><Relationship Id="rId16" Type="http://schemas.openxmlformats.org/officeDocument/2006/relationships/tags" Target="../tags/tag140.xml"/><Relationship Id="rId15" Type="http://schemas.openxmlformats.org/officeDocument/2006/relationships/tags" Target="../tags/tag139.xml"/><Relationship Id="rId14" Type="http://schemas.openxmlformats.org/officeDocument/2006/relationships/tags" Target="../tags/tag138.xml"/><Relationship Id="rId13" Type="http://schemas.openxmlformats.org/officeDocument/2006/relationships/tags" Target="../tags/tag137.xml"/><Relationship Id="rId12" Type="http://schemas.openxmlformats.org/officeDocument/2006/relationships/tags" Target="../tags/tag136.xml"/><Relationship Id="rId11" Type="http://schemas.openxmlformats.org/officeDocument/2006/relationships/tags" Target="../tags/tag135.xml"/><Relationship Id="rId10" Type="http://schemas.openxmlformats.org/officeDocument/2006/relationships/tags" Target="../tags/tag134.xml"/><Relationship Id="rId1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8" Type="http://schemas.openxmlformats.org/officeDocument/2006/relationships/slideLayout" Target="../slideLayouts/slideLayout2.xml"/><Relationship Id="rId27" Type="http://schemas.microsoft.com/office/2007/relationships/hdphoto" Target="../media/image4.wdp"/><Relationship Id="rId26" Type="http://schemas.openxmlformats.org/officeDocument/2006/relationships/image" Target="../media/image3.png"/><Relationship Id="rId25" Type="http://schemas.openxmlformats.org/officeDocument/2006/relationships/tags" Target="../tags/tag27.xml"/><Relationship Id="rId24" Type="http://schemas.openxmlformats.org/officeDocument/2006/relationships/tags" Target="../tags/tag26.xml"/><Relationship Id="rId23" Type="http://schemas.openxmlformats.org/officeDocument/2006/relationships/tags" Target="../tags/tag25.xml"/><Relationship Id="rId22" Type="http://schemas.openxmlformats.org/officeDocument/2006/relationships/tags" Target="../tags/tag24.xml"/><Relationship Id="rId21" Type="http://schemas.openxmlformats.org/officeDocument/2006/relationships/tags" Target="../tags/tag23.xml"/><Relationship Id="rId20" Type="http://schemas.openxmlformats.org/officeDocument/2006/relationships/tags" Target="../tags/tag22.xml"/><Relationship Id="rId2" Type="http://schemas.openxmlformats.org/officeDocument/2006/relationships/tags" Target="../tags/tag4.xml"/><Relationship Id="rId19" Type="http://schemas.openxmlformats.org/officeDocument/2006/relationships/tags" Target="../tags/tag21.xml"/><Relationship Id="rId18" Type="http://schemas.openxmlformats.org/officeDocument/2006/relationships/tags" Target="../tags/tag20.xml"/><Relationship Id="rId17" Type="http://schemas.openxmlformats.org/officeDocument/2006/relationships/tags" Target="../tags/tag19.xml"/><Relationship Id="rId16" Type="http://schemas.openxmlformats.org/officeDocument/2006/relationships/tags" Target="../tags/tag18.xml"/><Relationship Id="rId15" Type="http://schemas.openxmlformats.org/officeDocument/2006/relationships/tags" Target="../tags/tag17.xml"/><Relationship Id="rId14" Type="http://schemas.openxmlformats.org/officeDocument/2006/relationships/tags" Target="../tags/tag16.xml"/><Relationship Id="rId13" Type="http://schemas.openxmlformats.org/officeDocument/2006/relationships/tags" Target="../tags/tag15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1" Type="http://schemas.openxmlformats.org/officeDocument/2006/relationships/slideLayout" Target="../slideLayouts/slideLayout5.xml"/><Relationship Id="rId10" Type="http://schemas.openxmlformats.org/officeDocument/2006/relationships/image" Target="../media/image6.png"/><Relationship Id="rId1" Type="http://schemas.openxmlformats.org/officeDocument/2006/relationships/tags" Target="../tags/tag28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44.xml"/><Relationship Id="rId8" Type="http://schemas.openxmlformats.org/officeDocument/2006/relationships/tags" Target="../tags/tag43.xml"/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4" Type="http://schemas.openxmlformats.org/officeDocument/2006/relationships/slideLayout" Target="../slideLayouts/slideLayout5.xml"/><Relationship Id="rId13" Type="http://schemas.openxmlformats.org/officeDocument/2006/relationships/tags" Target="../tags/tag48.xml"/><Relationship Id="rId12" Type="http://schemas.openxmlformats.org/officeDocument/2006/relationships/tags" Target="../tags/tag47.xml"/><Relationship Id="rId11" Type="http://schemas.openxmlformats.org/officeDocument/2006/relationships/tags" Target="../tags/tag46.xml"/><Relationship Id="rId10" Type="http://schemas.openxmlformats.org/officeDocument/2006/relationships/tags" Target="../tags/tag45.xml"/><Relationship Id="rId1" Type="http://schemas.openxmlformats.org/officeDocument/2006/relationships/tags" Target="../tags/tag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2122140" y="-351392"/>
            <a:ext cx="7950606" cy="7950606"/>
          </a:xfrm>
          <a:prstGeom prst="ellipse">
            <a:avLst/>
          </a:prstGeom>
          <a:noFill/>
          <a:ln>
            <a:gradFill>
              <a:gsLst>
                <a:gs pos="0">
                  <a:srgbClr val="B6D8D4">
                    <a:alpha val="56000"/>
                  </a:srgbClr>
                </a:gs>
                <a:gs pos="84000">
                  <a:srgbClr val="B6D8D4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056879" y="583347"/>
            <a:ext cx="6081128" cy="6081128"/>
          </a:xfrm>
          <a:prstGeom prst="ellipse">
            <a:avLst/>
          </a:prstGeom>
          <a:gradFill>
            <a:gsLst>
              <a:gs pos="0">
                <a:srgbClr val="B6D8D4">
                  <a:alpha val="66000"/>
                </a:srgbClr>
              </a:gs>
              <a:gs pos="78000">
                <a:srgbClr val="B6D8D4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6318"/>
            <a:ext cx="12192000" cy="68580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546168" y="1638244"/>
            <a:ext cx="9115498" cy="1437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zh-CN" altLang="en-US" sz="6600" spc="600">
                <a:solidFill>
                  <a:srgbClr val="5AA69D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初心不渝  奋斗不止</a:t>
            </a:r>
            <a:endParaRPr lang="zh-CN" altLang="en-US" sz="6600" spc="600">
              <a:solidFill>
                <a:srgbClr val="5AA69D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40428" y="1139828"/>
            <a:ext cx="8326978" cy="82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itchFamily="18" charset="-122"/>
                <a:ea typeface="思源宋体 CN Heavy" pitchFamily="18" charset="-122"/>
              </a:rPr>
              <a:t>Confirmation of Employment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80929" y="3638365"/>
            <a:ext cx="524597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2025.7.21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入职以来的工作复盘以及未来的规划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21279" y="3162246"/>
            <a:ext cx="520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914400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【</a:t>
            </a:r>
            <a:r>
              <a:rPr lang="zh-CN" altLang="en-US" sz="2400" b="1" dirty="0">
                <a:solidFill>
                  <a:srgbClr val="5AA69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全栈工程师</a:t>
            </a: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入职转正答辩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】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2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574491" y="4667723"/>
            <a:ext cx="1406723" cy="276999"/>
            <a:chOff x="7217443" y="6080649"/>
            <a:chExt cx="1483652" cy="292148"/>
          </a:xfrm>
        </p:grpSpPr>
        <p:sp>
          <p:nvSpPr>
            <p:cNvPr id="15" name="矩形 14"/>
            <p:cNvSpPr/>
            <p:nvPr/>
          </p:nvSpPr>
          <p:spPr>
            <a:xfrm>
              <a:off x="7474889" y="6080649"/>
              <a:ext cx="1226206" cy="2921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spc="7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汇报人：龚喜</a:t>
              </a:r>
              <a:endParaRPr lang="zh-CN" altLang="en-US" sz="1200" spc="7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  <p:sp>
          <p:nvSpPr>
            <p:cNvPr id="16" name="PA_任意多边形 9"/>
            <p:cNvSpPr>
              <a:spLocks noEditPoints="1"/>
            </p:cNvSpPr>
            <p:nvPr>
              <p:custDataLst>
                <p:tags r:id="rId3"/>
              </p:custDataLst>
            </p:nvPr>
          </p:nvSpPr>
          <p:spPr bwMode="auto">
            <a:xfrm>
              <a:off x="7217443" y="6115326"/>
              <a:ext cx="231963" cy="232938"/>
            </a:xfrm>
            <a:custGeom>
              <a:avLst/>
              <a:gdLst>
                <a:gd name="T0" fmla="*/ 358 w 490"/>
                <a:gd name="T1" fmla="*/ 250 h 490"/>
                <a:gd name="T2" fmla="*/ 358 w 490"/>
                <a:gd name="T3" fmla="*/ 183 h 490"/>
                <a:gd name="T4" fmla="*/ 328 w 490"/>
                <a:gd name="T5" fmla="*/ 183 h 490"/>
                <a:gd name="T6" fmla="*/ 328 w 490"/>
                <a:gd name="T7" fmla="*/ 250 h 490"/>
                <a:gd name="T8" fmla="*/ 247 w 490"/>
                <a:gd name="T9" fmla="*/ 330 h 490"/>
                <a:gd name="T10" fmla="*/ 246 w 490"/>
                <a:gd name="T11" fmla="*/ 330 h 490"/>
                <a:gd name="T12" fmla="*/ 245 w 490"/>
                <a:gd name="T13" fmla="*/ 330 h 490"/>
                <a:gd name="T14" fmla="*/ 245 w 490"/>
                <a:gd name="T15" fmla="*/ 330 h 490"/>
                <a:gd name="T16" fmla="*/ 243 w 490"/>
                <a:gd name="T17" fmla="*/ 330 h 490"/>
                <a:gd name="T18" fmla="*/ 162 w 490"/>
                <a:gd name="T19" fmla="*/ 250 h 490"/>
                <a:gd name="T20" fmla="*/ 162 w 490"/>
                <a:gd name="T21" fmla="*/ 183 h 490"/>
                <a:gd name="T22" fmla="*/ 132 w 490"/>
                <a:gd name="T23" fmla="*/ 183 h 490"/>
                <a:gd name="T24" fmla="*/ 132 w 490"/>
                <a:gd name="T25" fmla="*/ 250 h 490"/>
                <a:gd name="T26" fmla="*/ 227 w 490"/>
                <a:gd name="T27" fmla="*/ 359 h 490"/>
                <a:gd name="T28" fmla="*/ 227 w 490"/>
                <a:gd name="T29" fmla="*/ 407 h 490"/>
                <a:gd name="T30" fmla="*/ 160 w 490"/>
                <a:gd name="T31" fmla="*/ 426 h 490"/>
                <a:gd name="T32" fmla="*/ 331 w 490"/>
                <a:gd name="T33" fmla="*/ 426 h 490"/>
                <a:gd name="T34" fmla="*/ 263 w 490"/>
                <a:gd name="T35" fmla="*/ 407 h 490"/>
                <a:gd name="T36" fmla="*/ 263 w 490"/>
                <a:gd name="T37" fmla="*/ 360 h 490"/>
                <a:gd name="T38" fmla="*/ 358 w 490"/>
                <a:gd name="T39" fmla="*/ 250 h 490"/>
                <a:gd name="T40" fmla="*/ 244 w 490"/>
                <a:gd name="T41" fmla="*/ 302 h 490"/>
                <a:gd name="T42" fmla="*/ 245 w 490"/>
                <a:gd name="T43" fmla="*/ 302 h 490"/>
                <a:gd name="T44" fmla="*/ 246 w 490"/>
                <a:gd name="T45" fmla="*/ 302 h 490"/>
                <a:gd name="T46" fmla="*/ 300 w 490"/>
                <a:gd name="T47" fmla="*/ 248 h 490"/>
                <a:gd name="T48" fmla="*/ 300 w 490"/>
                <a:gd name="T49" fmla="*/ 118 h 490"/>
                <a:gd name="T50" fmla="*/ 246 w 490"/>
                <a:gd name="T51" fmla="*/ 64 h 490"/>
                <a:gd name="T52" fmla="*/ 245 w 490"/>
                <a:gd name="T53" fmla="*/ 64 h 490"/>
                <a:gd name="T54" fmla="*/ 244 w 490"/>
                <a:gd name="T55" fmla="*/ 64 h 490"/>
                <a:gd name="T56" fmla="*/ 190 w 490"/>
                <a:gd name="T57" fmla="*/ 118 h 490"/>
                <a:gd name="T58" fmla="*/ 190 w 490"/>
                <a:gd name="T59" fmla="*/ 248 h 490"/>
                <a:gd name="T60" fmla="*/ 244 w 490"/>
                <a:gd name="T61" fmla="*/ 302 h 490"/>
                <a:gd name="T62" fmla="*/ 245 w 490"/>
                <a:gd name="T63" fmla="*/ 0 h 490"/>
                <a:gd name="T64" fmla="*/ 490 w 490"/>
                <a:gd name="T65" fmla="*/ 245 h 490"/>
                <a:gd name="T66" fmla="*/ 245 w 490"/>
                <a:gd name="T67" fmla="*/ 490 h 490"/>
                <a:gd name="T68" fmla="*/ 0 w 490"/>
                <a:gd name="T69" fmla="*/ 245 h 490"/>
                <a:gd name="T70" fmla="*/ 245 w 490"/>
                <a:gd name="T71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90" h="490">
                  <a:moveTo>
                    <a:pt x="358" y="250"/>
                  </a:moveTo>
                  <a:lnTo>
                    <a:pt x="358" y="183"/>
                  </a:lnTo>
                  <a:cubicBezTo>
                    <a:pt x="358" y="165"/>
                    <a:pt x="328" y="164"/>
                    <a:pt x="328" y="183"/>
                  </a:cubicBezTo>
                  <a:lnTo>
                    <a:pt x="328" y="250"/>
                  </a:lnTo>
                  <a:cubicBezTo>
                    <a:pt x="328" y="294"/>
                    <a:pt x="292" y="330"/>
                    <a:pt x="247" y="330"/>
                  </a:cubicBezTo>
                  <a:cubicBezTo>
                    <a:pt x="247" y="330"/>
                    <a:pt x="246" y="330"/>
                    <a:pt x="246" y="330"/>
                  </a:cubicBezTo>
                  <a:lnTo>
                    <a:pt x="245" y="330"/>
                  </a:lnTo>
                  <a:lnTo>
                    <a:pt x="245" y="330"/>
                  </a:lnTo>
                  <a:cubicBezTo>
                    <a:pt x="244" y="330"/>
                    <a:pt x="244" y="330"/>
                    <a:pt x="243" y="330"/>
                  </a:cubicBezTo>
                  <a:cubicBezTo>
                    <a:pt x="198" y="330"/>
                    <a:pt x="162" y="294"/>
                    <a:pt x="162" y="250"/>
                  </a:cubicBezTo>
                  <a:lnTo>
                    <a:pt x="162" y="183"/>
                  </a:lnTo>
                  <a:cubicBezTo>
                    <a:pt x="162" y="165"/>
                    <a:pt x="132" y="164"/>
                    <a:pt x="132" y="183"/>
                  </a:cubicBezTo>
                  <a:cubicBezTo>
                    <a:pt x="132" y="192"/>
                    <a:pt x="132" y="250"/>
                    <a:pt x="132" y="250"/>
                  </a:cubicBezTo>
                  <a:cubicBezTo>
                    <a:pt x="132" y="306"/>
                    <a:pt x="173" y="352"/>
                    <a:pt x="227" y="359"/>
                  </a:cubicBezTo>
                  <a:lnTo>
                    <a:pt x="227" y="407"/>
                  </a:lnTo>
                  <a:lnTo>
                    <a:pt x="160" y="426"/>
                  </a:lnTo>
                  <a:lnTo>
                    <a:pt x="331" y="426"/>
                  </a:lnTo>
                  <a:lnTo>
                    <a:pt x="263" y="407"/>
                  </a:lnTo>
                  <a:lnTo>
                    <a:pt x="263" y="360"/>
                  </a:lnTo>
                  <a:cubicBezTo>
                    <a:pt x="317" y="352"/>
                    <a:pt x="358" y="306"/>
                    <a:pt x="358" y="250"/>
                  </a:cubicBezTo>
                  <a:close/>
                  <a:moveTo>
                    <a:pt x="244" y="302"/>
                  </a:moveTo>
                  <a:cubicBezTo>
                    <a:pt x="244" y="302"/>
                    <a:pt x="245" y="302"/>
                    <a:pt x="245" y="302"/>
                  </a:cubicBezTo>
                  <a:cubicBezTo>
                    <a:pt x="245" y="302"/>
                    <a:pt x="246" y="302"/>
                    <a:pt x="246" y="302"/>
                  </a:cubicBezTo>
                  <a:cubicBezTo>
                    <a:pt x="276" y="302"/>
                    <a:pt x="300" y="278"/>
                    <a:pt x="300" y="248"/>
                  </a:cubicBezTo>
                  <a:lnTo>
                    <a:pt x="300" y="118"/>
                  </a:lnTo>
                  <a:cubicBezTo>
                    <a:pt x="300" y="88"/>
                    <a:pt x="276" y="64"/>
                    <a:pt x="246" y="64"/>
                  </a:cubicBezTo>
                  <a:cubicBezTo>
                    <a:pt x="246" y="64"/>
                    <a:pt x="245" y="64"/>
                    <a:pt x="245" y="64"/>
                  </a:cubicBezTo>
                  <a:cubicBezTo>
                    <a:pt x="245" y="64"/>
                    <a:pt x="244" y="64"/>
                    <a:pt x="244" y="64"/>
                  </a:cubicBezTo>
                  <a:cubicBezTo>
                    <a:pt x="214" y="64"/>
                    <a:pt x="190" y="88"/>
                    <a:pt x="190" y="118"/>
                  </a:cubicBezTo>
                  <a:lnTo>
                    <a:pt x="190" y="248"/>
                  </a:lnTo>
                  <a:cubicBezTo>
                    <a:pt x="190" y="278"/>
                    <a:pt x="214" y="302"/>
                    <a:pt x="244" y="302"/>
                  </a:cubicBezTo>
                  <a:close/>
                  <a:moveTo>
                    <a:pt x="245" y="0"/>
                  </a:moveTo>
                  <a:cubicBezTo>
                    <a:pt x="381" y="0"/>
                    <a:pt x="490" y="110"/>
                    <a:pt x="490" y="245"/>
                  </a:cubicBezTo>
                  <a:cubicBezTo>
                    <a:pt x="490" y="381"/>
                    <a:pt x="381" y="490"/>
                    <a:pt x="245" y="490"/>
                  </a:cubicBezTo>
                  <a:cubicBezTo>
                    <a:pt x="110" y="490"/>
                    <a:pt x="0" y="381"/>
                    <a:pt x="0" y="245"/>
                  </a:cubicBezTo>
                  <a:cubicBezTo>
                    <a:pt x="0" y="110"/>
                    <a:pt x="110" y="0"/>
                    <a:pt x="245" y="0"/>
                  </a:cubicBezTo>
                  <a:close/>
                </a:path>
              </a:pathLst>
            </a:custGeom>
            <a:gradFill>
              <a:gsLst>
                <a:gs pos="0">
                  <a:srgbClr val="B6D8D4"/>
                </a:gs>
                <a:gs pos="100000">
                  <a:srgbClr val="5AA69D"/>
                </a:gs>
              </a:gsLst>
              <a:lin ang="2700000" scaled="0"/>
            </a:gradFill>
            <a:ln>
              <a:noFill/>
            </a:ln>
          </p:spPr>
          <p:txBody>
            <a:bodyPr vert="horz" wrap="square" lIns="86699" tIns="43349" rIns="86699" bIns="43349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435303" y="4667741"/>
            <a:ext cx="1372961" cy="276999"/>
            <a:chOff x="4108950" y="6080649"/>
            <a:chExt cx="1448045" cy="292147"/>
          </a:xfrm>
        </p:grpSpPr>
        <p:sp>
          <p:nvSpPr>
            <p:cNvPr id="18" name="PA_任意多边形 10"/>
            <p:cNvSpPr>
              <a:spLocks noChangeAspect="1"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4108950" y="6115414"/>
              <a:ext cx="231790" cy="232762"/>
            </a:xfrm>
            <a:custGeom>
              <a:avLst/>
              <a:gdLst>
                <a:gd name="T0" fmla="*/ 245 w 490"/>
                <a:gd name="T1" fmla="*/ 0 h 490"/>
                <a:gd name="T2" fmla="*/ 490 w 490"/>
                <a:gd name="T3" fmla="*/ 245 h 490"/>
                <a:gd name="T4" fmla="*/ 245 w 490"/>
                <a:gd name="T5" fmla="*/ 490 h 490"/>
                <a:gd name="T6" fmla="*/ 0 w 490"/>
                <a:gd name="T7" fmla="*/ 245 h 490"/>
                <a:gd name="T8" fmla="*/ 245 w 490"/>
                <a:gd name="T9" fmla="*/ 0 h 490"/>
                <a:gd name="T10" fmla="*/ 436 w 490"/>
                <a:gd name="T11" fmla="*/ 250 h 490"/>
                <a:gd name="T12" fmla="*/ 427 w 490"/>
                <a:gd name="T13" fmla="*/ 256 h 490"/>
                <a:gd name="T14" fmla="*/ 394 w 490"/>
                <a:gd name="T15" fmla="*/ 256 h 490"/>
                <a:gd name="T16" fmla="*/ 386 w 490"/>
                <a:gd name="T17" fmla="*/ 253 h 490"/>
                <a:gd name="T18" fmla="*/ 245 w 490"/>
                <a:gd name="T19" fmla="*/ 105 h 490"/>
                <a:gd name="T20" fmla="*/ 104 w 490"/>
                <a:gd name="T21" fmla="*/ 253 h 490"/>
                <a:gd name="T22" fmla="*/ 96 w 490"/>
                <a:gd name="T23" fmla="*/ 256 h 490"/>
                <a:gd name="T24" fmla="*/ 63 w 490"/>
                <a:gd name="T25" fmla="*/ 256 h 490"/>
                <a:gd name="T26" fmla="*/ 54 w 490"/>
                <a:gd name="T27" fmla="*/ 250 h 490"/>
                <a:gd name="T28" fmla="*/ 56 w 490"/>
                <a:gd name="T29" fmla="*/ 239 h 490"/>
                <a:gd name="T30" fmla="*/ 236 w 490"/>
                <a:gd name="T31" fmla="*/ 52 h 490"/>
                <a:gd name="T32" fmla="*/ 245 w 490"/>
                <a:gd name="T33" fmla="*/ 48 h 490"/>
                <a:gd name="T34" fmla="*/ 254 w 490"/>
                <a:gd name="T35" fmla="*/ 52 h 490"/>
                <a:gd name="T36" fmla="*/ 434 w 490"/>
                <a:gd name="T37" fmla="*/ 239 h 490"/>
                <a:gd name="T38" fmla="*/ 436 w 490"/>
                <a:gd name="T39" fmla="*/ 250 h 490"/>
                <a:gd name="T40" fmla="*/ 113 w 490"/>
                <a:gd name="T41" fmla="*/ 267 h 490"/>
                <a:gd name="T42" fmla="*/ 113 w 490"/>
                <a:gd name="T43" fmla="*/ 267 h 490"/>
                <a:gd name="T44" fmla="*/ 113 w 490"/>
                <a:gd name="T45" fmla="*/ 379 h 490"/>
                <a:gd name="T46" fmla="*/ 129 w 490"/>
                <a:gd name="T47" fmla="*/ 398 h 490"/>
                <a:gd name="T48" fmla="*/ 202 w 490"/>
                <a:gd name="T49" fmla="*/ 398 h 490"/>
                <a:gd name="T50" fmla="*/ 202 w 490"/>
                <a:gd name="T51" fmla="*/ 276 h 490"/>
                <a:gd name="T52" fmla="*/ 221 w 490"/>
                <a:gd name="T53" fmla="*/ 257 h 490"/>
                <a:gd name="T54" fmla="*/ 269 w 490"/>
                <a:gd name="T55" fmla="*/ 257 h 490"/>
                <a:gd name="T56" fmla="*/ 288 w 490"/>
                <a:gd name="T57" fmla="*/ 276 h 490"/>
                <a:gd name="T58" fmla="*/ 288 w 490"/>
                <a:gd name="T59" fmla="*/ 398 h 490"/>
                <a:gd name="T60" fmla="*/ 361 w 490"/>
                <a:gd name="T61" fmla="*/ 398 h 490"/>
                <a:gd name="T62" fmla="*/ 377 w 490"/>
                <a:gd name="T63" fmla="*/ 379 h 490"/>
                <a:gd name="T64" fmla="*/ 377 w 490"/>
                <a:gd name="T65" fmla="*/ 268 h 490"/>
                <a:gd name="T66" fmla="*/ 245 w 490"/>
                <a:gd name="T67" fmla="*/ 130 h 490"/>
                <a:gd name="T68" fmla="*/ 113 w 490"/>
                <a:gd name="T69" fmla="*/ 267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0" h="490">
                  <a:moveTo>
                    <a:pt x="245" y="0"/>
                  </a:moveTo>
                  <a:cubicBezTo>
                    <a:pt x="380" y="0"/>
                    <a:pt x="490" y="110"/>
                    <a:pt x="490" y="245"/>
                  </a:cubicBezTo>
                  <a:cubicBezTo>
                    <a:pt x="490" y="381"/>
                    <a:pt x="380" y="490"/>
                    <a:pt x="245" y="490"/>
                  </a:cubicBezTo>
                  <a:cubicBezTo>
                    <a:pt x="110" y="490"/>
                    <a:pt x="0" y="381"/>
                    <a:pt x="0" y="245"/>
                  </a:cubicBezTo>
                  <a:cubicBezTo>
                    <a:pt x="0" y="110"/>
                    <a:pt x="110" y="0"/>
                    <a:pt x="245" y="0"/>
                  </a:cubicBezTo>
                  <a:close/>
                  <a:moveTo>
                    <a:pt x="436" y="250"/>
                  </a:moveTo>
                  <a:cubicBezTo>
                    <a:pt x="435" y="254"/>
                    <a:pt x="431" y="256"/>
                    <a:pt x="427" y="256"/>
                  </a:cubicBezTo>
                  <a:lnTo>
                    <a:pt x="394" y="256"/>
                  </a:lnTo>
                  <a:cubicBezTo>
                    <a:pt x="391" y="256"/>
                    <a:pt x="388" y="255"/>
                    <a:pt x="386" y="253"/>
                  </a:cubicBezTo>
                  <a:lnTo>
                    <a:pt x="245" y="105"/>
                  </a:lnTo>
                  <a:lnTo>
                    <a:pt x="104" y="253"/>
                  </a:lnTo>
                  <a:cubicBezTo>
                    <a:pt x="102" y="255"/>
                    <a:pt x="99" y="256"/>
                    <a:pt x="96" y="256"/>
                  </a:cubicBezTo>
                  <a:lnTo>
                    <a:pt x="63" y="256"/>
                  </a:lnTo>
                  <a:cubicBezTo>
                    <a:pt x="59" y="256"/>
                    <a:pt x="55" y="254"/>
                    <a:pt x="54" y="250"/>
                  </a:cubicBezTo>
                  <a:cubicBezTo>
                    <a:pt x="52" y="246"/>
                    <a:pt x="53" y="242"/>
                    <a:pt x="56" y="239"/>
                  </a:cubicBezTo>
                  <a:lnTo>
                    <a:pt x="236" y="52"/>
                  </a:lnTo>
                  <a:cubicBezTo>
                    <a:pt x="238" y="49"/>
                    <a:pt x="242" y="48"/>
                    <a:pt x="245" y="48"/>
                  </a:cubicBezTo>
                  <a:cubicBezTo>
                    <a:pt x="248" y="48"/>
                    <a:pt x="252" y="49"/>
                    <a:pt x="254" y="52"/>
                  </a:cubicBezTo>
                  <a:lnTo>
                    <a:pt x="434" y="239"/>
                  </a:lnTo>
                  <a:cubicBezTo>
                    <a:pt x="437" y="242"/>
                    <a:pt x="438" y="246"/>
                    <a:pt x="436" y="250"/>
                  </a:cubicBezTo>
                  <a:close/>
                  <a:moveTo>
                    <a:pt x="113" y="267"/>
                  </a:moveTo>
                  <a:lnTo>
                    <a:pt x="113" y="267"/>
                  </a:lnTo>
                  <a:lnTo>
                    <a:pt x="113" y="379"/>
                  </a:lnTo>
                  <a:cubicBezTo>
                    <a:pt x="113" y="389"/>
                    <a:pt x="120" y="398"/>
                    <a:pt x="129" y="398"/>
                  </a:cubicBezTo>
                  <a:lnTo>
                    <a:pt x="202" y="398"/>
                  </a:lnTo>
                  <a:lnTo>
                    <a:pt x="202" y="276"/>
                  </a:lnTo>
                  <a:cubicBezTo>
                    <a:pt x="202" y="266"/>
                    <a:pt x="211" y="257"/>
                    <a:pt x="221" y="257"/>
                  </a:cubicBezTo>
                  <a:lnTo>
                    <a:pt x="269" y="257"/>
                  </a:lnTo>
                  <a:cubicBezTo>
                    <a:pt x="279" y="257"/>
                    <a:pt x="288" y="266"/>
                    <a:pt x="288" y="276"/>
                  </a:cubicBezTo>
                  <a:lnTo>
                    <a:pt x="288" y="398"/>
                  </a:lnTo>
                  <a:lnTo>
                    <a:pt x="361" y="398"/>
                  </a:lnTo>
                  <a:cubicBezTo>
                    <a:pt x="370" y="398"/>
                    <a:pt x="377" y="389"/>
                    <a:pt x="377" y="379"/>
                  </a:cubicBezTo>
                  <a:lnTo>
                    <a:pt x="377" y="268"/>
                  </a:lnTo>
                  <a:lnTo>
                    <a:pt x="245" y="130"/>
                  </a:lnTo>
                  <a:lnTo>
                    <a:pt x="113" y="267"/>
                  </a:lnTo>
                  <a:close/>
                </a:path>
              </a:pathLst>
            </a:custGeom>
            <a:gradFill>
              <a:gsLst>
                <a:gs pos="0">
                  <a:srgbClr val="B6D8D4"/>
                </a:gs>
                <a:gs pos="100000">
                  <a:srgbClr val="5AA69D"/>
                </a:gs>
              </a:gsLst>
              <a:lin ang="2700000" scaled="0"/>
            </a:gradFill>
            <a:ln>
              <a:noFill/>
            </a:ln>
          </p:spPr>
          <p:txBody>
            <a:bodyPr vert="horz" wrap="square" lIns="86699" tIns="43349" rIns="86699" bIns="43349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4330788" y="6080649"/>
              <a:ext cx="1226207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spc="7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部门：研发部</a:t>
              </a:r>
              <a:endParaRPr lang="zh-CN" altLang="en-US" sz="1200" spc="7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</p:grpSp>
      <p:sp>
        <p:nvSpPr>
          <p:cNvPr id="21" name="椭圆 20"/>
          <p:cNvSpPr/>
          <p:nvPr/>
        </p:nvSpPr>
        <p:spPr>
          <a:xfrm>
            <a:off x="1032061" y="3649680"/>
            <a:ext cx="954087" cy="954087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0035609" y="583347"/>
            <a:ext cx="1119566" cy="1119566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9240937" y="4623002"/>
            <a:ext cx="794672" cy="794672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375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56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8" dur="7" fill="hold"/>
                                        <p:tgtEl>
                                          <p:spTgt spid="21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1000" fill="hold"/>
                                        <p:tgtEl>
                                          <p:spTgt spid="21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375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65" dur="10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7" dur="7" fill="hold"/>
                                        <p:tgtEl>
                                          <p:spTgt spid="22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9" dur="1000" fill="hold"/>
                                        <p:tgtEl>
                                          <p:spTgt spid="22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75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74" dur="1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6" dur="7" fill="hold"/>
                                        <p:tgtEl>
                                          <p:spTgt spid="23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7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8" dur="1000" fill="hold"/>
                                        <p:tgtEl>
                                          <p:spTgt spid="23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8" grpId="0" animBg="1"/>
      <p:bldP spid="9" grpId="0"/>
      <p:bldP spid="10" grpId="0"/>
      <p:bldP spid="11" grpId="0"/>
      <p:bldP spid="12" grpId="0"/>
      <p:bldP spid="21" grpId="0" animBg="1"/>
      <p:bldP spid="21" grpId="1" animBg="1"/>
      <p:bldP spid="21" grpId="2" animBg="1"/>
      <p:bldP spid="21" grpId="3" animBg="1"/>
      <p:bldP spid="22" grpId="0" animBg="1"/>
      <p:bldP spid="22" grpId="1" animBg="1"/>
      <p:bldP spid="22" grpId="2" animBg="1"/>
      <p:bldP spid="22" grpId="3" animBg="1"/>
      <p:bldP spid="23" grpId="0" animBg="1"/>
      <p:bldP spid="23" grpId="1" animBg="1"/>
      <p:bldP spid="23" grpId="2" animBg="1"/>
      <p:bldP spid="23" grpId="3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607863" y="314654"/>
            <a:ext cx="5572519" cy="785143"/>
            <a:chOff x="1679798" y="438128"/>
            <a:chExt cx="5572519" cy="785143"/>
          </a:xfrm>
        </p:grpSpPr>
        <p:sp>
          <p:nvSpPr>
            <p:cNvPr id="6" name="文本框 5"/>
            <p:cNvSpPr txBox="1"/>
            <p:nvPr/>
          </p:nvSpPr>
          <p:spPr>
            <a:xfrm>
              <a:off x="1974317" y="438128"/>
              <a:ext cx="49834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>
                <a:defRPr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</a:defRPr>
              </a:lvl1pPr>
            </a:lstStyle>
            <a:p>
              <a:pPr algn="ctr"/>
              <a:r>
                <a:rPr lang="zh-CN" altLang="en-US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项目二：</a:t>
              </a:r>
              <a:r>
                <a:rPr lang="en-US" altLang="zh-CN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UID</a:t>
              </a:r>
              <a:r>
                <a:rPr lang="zh-CN" altLang="en-US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小程序与后台管理</a:t>
              </a:r>
              <a:endParaRPr lang="zh-CN" altLang="en-US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79798" y="977050"/>
              <a:ext cx="557251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en-US" altLang="zh-CN" sz="10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Financial industry investment return analysis marketing report</a:t>
              </a:r>
              <a:endParaRPr lang="zh-CN" altLang="en-US" sz="10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</p:grpSp>
      <p:grpSp>
        <p:nvGrpSpPr>
          <p:cNvPr id="32" name="PPT世界-5"/>
          <p:cNvGrpSpPr/>
          <p:nvPr>
            <p:custDataLst>
              <p:tags r:id="rId1"/>
            </p:custDataLst>
          </p:nvPr>
        </p:nvGrpSpPr>
        <p:grpSpPr>
          <a:xfrm>
            <a:off x="786130" y="5078095"/>
            <a:ext cx="10833100" cy="1327150"/>
            <a:chOff x="675994" y="4923594"/>
            <a:chExt cx="10677806" cy="1327487"/>
          </a:xfrm>
        </p:grpSpPr>
        <p:sp>
          <p:nvSpPr>
            <p:cNvPr id="33" name="PPT世界-5-1"/>
            <p:cNvSpPr txBox="1"/>
            <p:nvPr/>
          </p:nvSpPr>
          <p:spPr>
            <a:xfrm>
              <a:off x="730447" y="5619731"/>
              <a:ext cx="10623353" cy="6313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 algn="l">
                <a:lnSpc>
                  <a:spcPct val="150000"/>
                </a:lnSpc>
                <a:defRPr/>
              </a:pP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负责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UID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项目的全栈开发工作，实现了从小程序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C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端交互到后台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B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端管理的完整闭环。在小程序端，基于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Uni-appx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重构了个人中心模块，重点攻克了移动端头像处理难题，通过封装通用工具类（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imageUploadUtil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）解决了真机环境下图片裁剪、压缩及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OSS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上传的兼容性问题。在后台管理端，独立完成了用户与产品管理模块的数据库设计与接口开发，实现了对前台用户数据、意见反馈及产品信息的全流程管控与维护。</a:t>
              </a:r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675994" y="4923594"/>
              <a:ext cx="10483155" cy="537208"/>
              <a:chOff x="675994" y="5820470"/>
              <a:chExt cx="10483155" cy="537208"/>
            </a:xfrm>
          </p:grpSpPr>
          <p:sp>
            <p:nvSpPr>
              <p:cNvPr id="35" name="PPT世界-5-2"/>
              <p:cNvSpPr/>
              <p:nvPr>
                <p:custDataLst>
                  <p:tags r:id="rId2"/>
                </p:custDataLst>
              </p:nvPr>
            </p:nvSpPr>
            <p:spPr>
              <a:xfrm>
                <a:off x="675994" y="5820470"/>
                <a:ext cx="10483155" cy="53660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B6D8D4"/>
                  </a:gs>
                  <a:gs pos="100000">
                    <a:srgbClr val="5AA69D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254000" dist="114300" dir="5400000" sx="90000" sy="90000" algn="t" rotWithShape="0">
                  <a:schemeClr val="accent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sp>
            <p:nvSpPr>
              <p:cNvPr id="36" name="PPT世界-5-3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1680619" y="5901754"/>
                <a:ext cx="1640930" cy="3746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Autofit/>
              </a:bodyPr>
              <a:lstStyle/>
              <a:p>
                <a:pPr algn="ctr"/>
                <a:endParaRPr lang="zh-CN" altLang="en-US" sz="20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sp>
            <p:nvSpPr>
              <p:cNvPr id="37" name="PPT世界-5-4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1528846" y="5901754"/>
                <a:ext cx="5476541" cy="3740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sz="200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rPr>
                  <a:t>UID</a:t>
                </a:r>
                <a:r>
                  <a:rPr lang="zh-CN" altLang="en-US" sz="200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rPr>
                  <a:t>后台管理系统</a:t>
                </a:r>
                <a:endParaRPr lang="zh-CN" altLang="en-US" sz="20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sp>
            <p:nvSpPr>
              <p:cNvPr id="38" name="PPT世界-5-5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9119294" y="5901723"/>
                <a:ext cx="1669507" cy="4559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zh-CN" sz="200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rPr>
                  <a:t>UID</a:t>
                </a:r>
                <a:r>
                  <a:rPr lang="zh-CN" altLang="en-US" sz="200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rPr>
                  <a:t>小程序</a:t>
                </a:r>
                <a:endParaRPr lang="zh-CN" altLang="en-US" sz="20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grpSp>
            <p:nvGrpSpPr>
              <p:cNvPr id="39" name="组合 38"/>
              <p:cNvGrpSpPr/>
              <p:nvPr/>
            </p:nvGrpSpPr>
            <p:grpSpPr>
              <a:xfrm>
                <a:off x="4062729" y="6022691"/>
                <a:ext cx="382709" cy="333733"/>
                <a:chOff x="4241890" y="5915501"/>
                <a:chExt cx="382709" cy="333733"/>
              </a:xfrm>
            </p:grpSpPr>
            <p:sp>
              <p:nvSpPr>
                <p:cNvPr id="43" name="PPT世界-5-6"/>
                <p:cNvSpPr/>
                <p:nvPr/>
              </p:nvSpPr>
              <p:spPr>
                <a:xfrm rot="5400000">
                  <a:off x="4214497" y="5942894"/>
                  <a:ext cx="333733" cy="278947"/>
                </a:xfrm>
                <a:prstGeom prst="triangle">
                  <a:avLst/>
                </a:prstGeom>
                <a:noFill/>
                <a:ln w="158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 defTabSz="914400">
                    <a:defRPr/>
                  </a:pPr>
                  <a:endParaRPr lang="zh-CN" altLang="en-US" sz="1800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endParaRPr>
                </a:p>
              </p:txBody>
            </p:sp>
            <p:sp>
              <p:nvSpPr>
                <p:cNvPr id="44" name="PPT世界-5-7"/>
                <p:cNvSpPr/>
                <p:nvPr/>
              </p:nvSpPr>
              <p:spPr>
                <a:xfrm rot="5400000">
                  <a:off x="4318259" y="5942894"/>
                  <a:ext cx="333733" cy="278947"/>
                </a:xfrm>
                <a:prstGeom prst="triangle">
                  <a:avLst/>
                </a:prstGeom>
                <a:noFill/>
                <a:ln w="158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 defTabSz="914400">
                    <a:defRPr/>
                  </a:pPr>
                  <a:endParaRPr lang="zh-CN" altLang="en-US" sz="1800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7862476" y="6022691"/>
                <a:ext cx="382709" cy="333733"/>
                <a:chOff x="7984763" y="5915501"/>
                <a:chExt cx="382709" cy="333733"/>
              </a:xfrm>
            </p:grpSpPr>
            <p:sp>
              <p:nvSpPr>
                <p:cNvPr id="41" name="PPT世界-5-8"/>
                <p:cNvSpPr/>
                <p:nvPr/>
              </p:nvSpPr>
              <p:spPr>
                <a:xfrm rot="5400000">
                  <a:off x="7957370" y="5942894"/>
                  <a:ext cx="333733" cy="278947"/>
                </a:xfrm>
                <a:prstGeom prst="triangle">
                  <a:avLst/>
                </a:prstGeom>
                <a:noFill/>
                <a:ln w="158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 defTabSz="914400">
                    <a:defRPr/>
                  </a:pPr>
                  <a:endParaRPr lang="zh-CN" altLang="en-US" sz="1800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endParaRPr>
                </a:p>
              </p:txBody>
            </p:sp>
            <p:sp>
              <p:nvSpPr>
                <p:cNvPr id="42" name="PPT世界-5-9"/>
                <p:cNvSpPr/>
                <p:nvPr/>
              </p:nvSpPr>
              <p:spPr>
                <a:xfrm rot="5400000">
                  <a:off x="8061132" y="5942894"/>
                  <a:ext cx="333733" cy="278947"/>
                </a:xfrm>
                <a:prstGeom prst="triangle">
                  <a:avLst/>
                </a:prstGeom>
                <a:noFill/>
                <a:ln w="158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 defTabSz="914400">
                    <a:defRPr/>
                  </a:pPr>
                  <a:endParaRPr lang="zh-CN" altLang="en-US" sz="1800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endParaRPr>
                </a:p>
              </p:txBody>
            </p:sp>
          </p:grpSp>
        </p:grp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275" y="1183005"/>
            <a:ext cx="8044815" cy="37687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75750" y="258445"/>
            <a:ext cx="2370455" cy="4660265"/>
          </a:xfrm>
          <a:prstGeom prst="rect">
            <a:avLst/>
          </a:prstGeom>
        </p:spPr>
      </p:pic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59377" y="446099"/>
            <a:ext cx="5694680" cy="785143"/>
            <a:chOff x="1618717" y="438128"/>
            <a:chExt cx="5694680" cy="785143"/>
          </a:xfrm>
        </p:grpSpPr>
        <p:sp>
          <p:nvSpPr>
            <p:cNvPr id="6" name="文本框 5"/>
            <p:cNvSpPr txBox="1"/>
            <p:nvPr/>
          </p:nvSpPr>
          <p:spPr>
            <a:xfrm>
              <a:off x="1618717" y="438128"/>
              <a:ext cx="56946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>
                <a:defRPr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</a:defRPr>
              </a:lvl1pPr>
            </a:lstStyle>
            <a:p>
              <a:pPr algn="ctr"/>
              <a:r>
                <a:rPr lang="en-US" altLang="zh-CN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UID</a:t>
              </a:r>
              <a:r>
                <a:rPr lang="zh-CN" altLang="en-US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小程序与后台管理主要工作内容</a:t>
              </a:r>
              <a:endParaRPr lang="zh-CN" altLang="en-US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79798" y="977050"/>
              <a:ext cx="557251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en-US" altLang="zh-CN" sz="10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Financial industry investment return analysis marketing report</a:t>
              </a:r>
              <a:endParaRPr lang="zh-CN" altLang="en-US" sz="10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</p:grpSp>
      <p:sp>
        <p:nvSpPr>
          <p:cNvPr id="5" name="搜索：www.1314ppt.com  公众号：陈西设计之家。微信搜索即可。更多免费PPT模版教程等都可以在公众号内获取。PPT高端定制/发布会PPT设计微信：2090298045【陈西】"/>
          <p:cNvSpPr/>
          <p:nvPr>
            <p:custDataLst>
              <p:tags r:id="rId1"/>
            </p:custDataLst>
          </p:nvPr>
        </p:nvSpPr>
        <p:spPr>
          <a:xfrm>
            <a:off x="5358130" y="1774825"/>
            <a:ext cx="5680710" cy="14008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101600" dir="2700000" algn="tl" rotWithShape="0">
              <a:schemeClr val="dk1">
                <a:lumMod val="10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5358765" y="3315970"/>
            <a:ext cx="5680075" cy="14008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101600" dir="2700000" algn="tl" rotWithShape="0">
              <a:schemeClr val="dk1">
                <a:lumMod val="10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9" name="搜索：www.1314ppt.com  公众号：陈西设计之家。微信搜索即可。更多免费PPT模版教程等都可以在公众号内获取。PPT高端定制/发布会PPT设计微信：2090298045【陈西】"/>
          <p:cNvSpPr/>
          <p:nvPr>
            <p:custDataLst>
              <p:tags r:id="rId3"/>
            </p:custDataLst>
          </p:nvPr>
        </p:nvSpPr>
        <p:spPr>
          <a:xfrm>
            <a:off x="5358130" y="4878705"/>
            <a:ext cx="5680710" cy="14008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101600" dir="2700000" algn="tl" rotWithShape="0">
              <a:schemeClr val="dk1">
                <a:lumMod val="10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0" name="椭圆 9"/>
          <p:cNvSpPr/>
          <p:nvPr>
            <p:custDataLst>
              <p:tags r:id="rId4"/>
            </p:custDataLst>
          </p:nvPr>
        </p:nvSpPr>
        <p:spPr>
          <a:xfrm>
            <a:off x="5663052" y="2029859"/>
            <a:ext cx="928863" cy="928863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grpSp>
        <p:nvGrpSpPr>
          <p:cNvPr id="11" name="组合 10"/>
          <p:cNvGrpSpPr/>
          <p:nvPr>
            <p:custDataLst>
              <p:tags r:id="rId5"/>
            </p:custDataLst>
          </p:nvPr>
        </p:nvGrpSpPr>
        <p:grpSpPr>
          <a:xfrm>
            <a:off x="5937010" y="2263177"/>
            <a:ext cx="430478" cy="430478"/>
            <a:chOff x="8784073" y="1749786"/>
            <a:chExt cx="346512" cy="346512"/>
          </a:xfrm>
          <a:solidFill>
            <a:schemeClr val="bg1"/>
          </a:solidFill>
        </p:grpSpPr>
        <p:sp>
          <p:nvSpPr>
            <p:cNvPr id="12" name="任意多边形: 形状 22"/>
            <p:cNvSpPr/>
            <p:nvPr>
              <p:custDataLst>
                <p:tags r:id="rId6"/>
              </p:custDataLst>
            </p:nvPr>
          </p:nvSpPr>
          <p:spPr>
            <a:xfrm>
              <a:off x="8784085" y="1749787"/>
              <a:ext cx="346500" cy="346500"/>
            </a:xfrm>
            <a:custGeom>
              <a:avLst/>
              <a:gdLst>
                <a:gd name="connsiteX0" fmla="*/ 265000 w 346500"/>
                <a:gd name="connsiteY0" fmla="*/ 247500 h 346500"/>
                <a:gd name="connsiteX1" fmla="*/ 99000 w 346500"/>
                <a:gd name="connsiteY1" fmla="*/ 81501 h 346500"/>
                <a:gd name="connsiteX2" fmla="*/ 99000 w 346500"/>
                <a:gd name="connsiteY2" fmla="*/ 0 h 346500"/>
                <a:gd name="connsiteX3" fmla="*/ 0 w 346500"/>
                <a:gd name="connsiteY3" fmla="*/ 0 h 346500"/>
                <a:gd name="connsiteX4" fmla="*/ 0 w 346500"/>
                <a:gd name="connsiteY4" fmla="*/ 99000 h 346500"/>
                <a:gd name="connsiteX5" fmla="*/ 81501 w 346500"/>
                <a:gd name="connsiteY5" fmla="*/ 99000 h 346500"/>
                <a:gd name="connsiteX6" fmla="*/ 247500 w 346500"/>
                <a:gd name="connsiteY6" fmla="*/ 265000 h 346500"/>
                <a:gd name="connsiteX7" fmla="*/ 247500 w 346500"/>
                <a:gd name="connsiteY7" fmla="*/ 346500 h 346500"/>
                <a:gd name="connsiteX8" fmla="*/ 346500 w 346500"/>
                <a:gd name="connsiteY8" fmla="*/ 346500 h 346500"/>
                <a:gd name="connsiteX9" fmla="*/ 346500 w 346500"/>
                <a:gd name="connsiteY9" fmla="*/ 247500 h 346500"/>
                <a:gd name="connsiteX10" fmla="*/ 74250 w 346500"/>
                <a:gd name="connsiteY10" fmla="*/ 74250 h 346500"/>
                <a:gd name="connsiteX11" fmla="*/ 24750 w 346500"/>
                <a:gd name="connsiteY11" fmla="*/ 74250 h 346500"/>
                <a:gd name="connsiteX12" fmla="*/ 24750 w 346500"/>
                <a:gd name="connsiteY12" fmla="*/ 24750 h 346500"/>
                <a:gd name="connsiteX13" fmla="*/ 74250 w 346500"/>
                <a:gd name="connsiteY13" fmla="*/ 24750 h 346500"/>
                <a:gd name="connsiteX14" fmla="*/ 321750 w 346500"/>
                <a:gd name="connsiteY14" fmla="*/ 321750 h 346500"/>
                <a:gd name="connsiteX15" fmla="*/ 272250 w 346500"/>
                <a:gd name="connsiteY15" fmla="*/ 321750 h 346500"/>
                <a:gd name="connsiteX16" fmla="*/ 272250 w 346500"/>
                <a:gd name="connsiteY16" fmla="*/ 272250 h 346500"/>
                <a:gd name="connsiteX17" fmla="*/ 321750 w 346500"/>
                <a:gd name="connsiteY17" fmla="*/ 272250 h 346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6500" h="346500">
                  <a:moveTo>
                    <a:pt x="265000" y="247500"/>
                  </a:moveTo>
                  <a:lnTo>
                    <a:pt x="99000" y="81501"/>
                  </a:lnTo>
                  <a:lnTo>
                    <a:pt x="99000" y="0"/>
                  </a:lnTo>
                  <a:lnTo>
                    <a:pt x="0" y="0"/>
                  </a:lnTo>
                  <a:lnTo>
                    <a:pt x="0" y="99000"/>
                  </a:lnTo>
                  <a:lnTo>
                    <a:pt x="81501" y="99000"/>
                  </a:lnTo>
                  <a:lnTo>
                    <a:pt x="247500" y="265000"/>
                  </a:lnTo>
                  <a:lnTo>
                    <a:pt x="247500" y="346500"/>
                  </a:lnTo>
                  <a:lnTo>
                    <a:pt x="346500" y="346500"/>
                  </a:lnTo>
                  <a:lnTo>
                    <a:pt x="346500" y="247500"/>
                  </a:lnTo>
                  <a:close/>
                  <a:moveTo>
                    <a:pt x="74250" y="74250"/>
                  </a:moveTo>
                  <a:lnTo>
                    <a:pt x="24750" y="74250"/>
                  </a:lnTo>
                  <a:lnTo>
                    <a:pt x="24750" y="24750"/>
                  </a:lnTo>
                  <a:lnTo>
                    <a:pt x="74250" y="24750"/>
                  </a:lnTo>
                  <a:close/>
                  <a:moveTo>
                    <a:pt x="321750" y="321750"/>
                  </a:moveTo>
                  <a:lnTo>
                    <a:pt x="272250" y="321750"/>
                  </a:lnTo>
                  <a:lnTo>
                    <a:pt x="272250" y="272250"/>
                  </a:lnTo>
                  <a:lnTo>
                    <a:pt x="321750" y="272250"/>
                  </a:lnTo>
                  <a:close/>
                </a:path>
              </a:pathLst>
            </a:custGeom>
            <a:grpFill/>
            <a:ln w="122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13" name="搜索：www.1314ppt.com  公众号：陈西设计之家。微信搜索即可。更多免费PPT模版教程等都可以在公众号内获取。PPT高端定制/发布会PPT设计微信：2090298045【陈西】"/>
            <p:cNvSpPr/>
            <p:nvPr>
              <p:custDataLst>
                <p:tags r:id="rId7"/>
              </p:custDataLst>
            </p:nvPr>
          </p:nvSpPr>
          <p:spPr>
            <a:xfrm>
              <a:off x="8920210" y="1749786"/>
              <a:ext cx="210375" cy="210375"/>
            </a:xfrm>
            <a:custGeom>
              <a:avLst/>
              <a:gdLst>
                <a:gd name="connsiteX0" fmla="*/ 210375 w 210375"/>
                <a:gd name="connsiteY0" fmla="*/ 49501 h 210375"/>
                <a:gd name="connsiteX1" fmla="*/ 161086 w 210375"/>
                <a:gd name="connsiteY1" fmla="*/ 0 h 210375"/>
                <a:gd name="connsiteX2" fmla="*/ 113133 w 210375"/>
                <a:gd name="connsiteY2" fmla="*/ 37126 h 210375"/>
                <a:gd name="connsiteX3" fmla="*/ 0 w 210375"/>
                <a:gd name="connsiteY3" fmla="*/ 37126 h 210375"/>
                <a:gd name="connsiteX4" fmla="*/ 0 w 210375"/>
                <a:gd name="connsiteY4" fmla="*/ 61876 h 210375"/>
                <a:gd name="connsiteX5" fmla="*/ 113133 w 210375"/>
                <a:gd name="connsiteY5" fmla="*/ 61876 h 210375"/>
                <a:gd name="connsiteX6" fmla="*/ 148500 w 210375"/>
                <a:gd name="connsiteY6" fmla="*/ 97242 h 210375"/>
                <a:gd name="connsiteX7" fmla="*/ 148500 w 210375"/>
                <a:gd name="connsiteY7" fmla="*/ 210376 h 210375"/>
                <a:gd name="connsiteX8" fmla="*/ 173250 w 210375"/>
                <a:gd name="connsiteY8" fmla="*/ 210376 h 210375"/>
                <a:gd name="connsiteX9" fmla="*/ 173250 w 210375"/>
                <a:gd name="connsiteY9" fmla="*/ 97242 h 210375"/>
                <a:gd name="connsiteX10" fmla="*/ 210375 w 210375"/>
                <a:gd name="connsiteY10" fmla="*/ 49501 h 210375"/>
                <a:gd name="connsiteX11" fmla="*/ 160875 w 210375"/>
                <a:gd name="connsiteY11" fmla="*/ 74251 h 210375"/>
                <a:gd name="connsiteX12" fmla="*/ 136125 w 210375"/>
                <a:gd name="connsiteY12" fmla="*/ 49501 h 210375"/>
                <a:gd name="connsiteX13" fmla="*/ 160875 w 210375"/>
                <a:gd name="connsiteY13" fmla="*/ 24751 h 210375"/>
                <a:gd name="connsiteX14" fmla="*/ 185625 w 210375"/>
                <a:gd name="connsiteY14" fmla="*/ 49501 h 210375"/>
                <a:gd name="connsiteX15" fmla="*/ 160875 w 210375"/>
                <a:gd name="connsiteY15" fmla="*/ 74251 h 21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0375" h="210375">
                  <a:moveTo>
                    <a:pt x="210375" y="49501"/>
                  </a:moveTo>
                  <a:cubicBezTo>
                    <a:pt x="210434" y="22221"/>
                    <a:pt x="188366" y="59"/>
                    <a:pt x="161086" y="0"/>
                  </a:cubicBezTo>
                  <a:cubicBezTo>
                    <a:pt x="138492" y="-48"/>
                    <a:pt x="118746" y="15240"/>
                    <a:pt x="113133" y="37126"/>
                  </a:cubicBezTo>
                  <a:lnTo>
                    <a:pt x="0" y="37126"/>
                  </a:lnTo>
                  <a:lnTo>
                    <a:pt x="0" y="61876"/>
                  </a:lnTo>
                  <a:lnTo>
                    <a:pt x="113133" y="61876"/>
                  </a:lnTo>
                  <a:cubicBezTo>
                    <a:pt x="117649" y="79199"/>
                    <a:pt x="131177" y="92727"/>
                    <a:pt x="148500" y="97242"/>
                  </a:cubicBezTo>
                  <a:lnTo>
                    <a:pt x="148500" y="210376"/>
                  </a:lnTo>
                  <a:lnTo>
                    <a:pt x="173250" y="210376"/>
                  </a:lnTo>
                  <a:lnTo>
                    <a:pt x="173250" y="97242"/>
                  </a:lnTo>
                  <a:cubicBezTo>
                    <a:pt x="195048" y="91631"/>
                    <a:pt x="210307" y="72009"/>
                    <a:pt x="210375" y="49501"/>
                  </a:cubicBezTo>
                  <a:close/>
                  <a:moveTo>
                    <a:pt x="160875" y="74251"/>
                  </a:moveTo>
                  <a:cubicBezTo>
                    <a:pt x="147206" y="74251"/>
                    <a:pt x="136125" y="63170"/>
                    <a:pt x="136125" y="49501"/>
                  </a:cubicBezTo>
                  <a:cubicBezTo>
                    <a:pt x="136125" y="35832"/>
                    <a:pt x="147206" y="24751"/>
                    <a:pt x="160875" y="24751"/>
                  </a:cubicBezTo>
                  <a:cubicBezTo>
                    <a:pt x="174544" y="24751"/>
                    <a:pt x="185625" y="35832"/>
                    <a:pt x="185625" y="49501"/>
                  </a:cubicBezTo>
                  <a:cubicBezTo>
                    <a:pt x="185609" y="63163"/>
                    <a:pt x="174538" y="74235"/>
                    <a:pt x="160875" y="74251"/>
                  </a:cubicBezTo>
                  <a:close/>
                </a:path>
              </a:pathLst>
            </a:custGeom>
            <a:grpFill/>
            <a:ln w="122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14" name="任意多边形: 形状 24"/>
            <p:cNvSpPr/>
            <p:nvPr>
              <p:custDataLst>
                <p:tags r:id="rId8"/>
              </p:custDataLst>
            </p:nvPr>
          </p:nvSpPr>
          <p:spPr>
            <a:xfrm>
              <a:off x="8784073" y="1885912"/>
              <a:ext cx="210386" cy="210386"/>
            </a:xfrm>
            <a:custGeom>
              <a:avLst/>
              <a:gdLst>
                <a:gd name="connsiteX0" fmla="*/ 210387 w 210386"/>
                <a:gd name="connsiteY0" fmla="*/ 148500 h 210386"/>
                <a:gd name="connsiteX1" fmla="*/ 97253 w 210386"/>
                <a:gd name="connsiteY1" fmla="*/ 148500 h 210386"/>
                <a:gd name="connsiteX2" fmla="*/ 61887 w 210386"/>
                <a:gd name="connsiteY2" fmla="*/ 113133 h 210386"/>
                <a:gd name="connsiteX3" fmla="*/ 61887 w 210386"/>
                <a:gd name="connsiteY3" fmla="*/ 0 h 210386"/>
                <a:gd name="connsiteX4" fmla="*/ 37137 w 210386"/>
                <a:gd name="connsiteY4" fmla="*/ 0 h 210386"/>
                <a:gd name="connsiteX5" fmla="*/ 37137 w 210386"/>
                <a:gd name="connsiteY5" fmla="*/ 113133 h 210386"/>
                <a:gd name="connsiteX6" fmla="*/ 1560 w 210386"/>
                <a:gd name="connsiteY6" fmla="*/ 173250 h 210386"/>
                <a:gd name="connsiteX7" fmla="*/ 61677 w 210386"/>
                <a:gd name="connsiteY7" fmla="*/ 208827 h 210386"/>
                <a:gd name="connsiteX8" fmla="*/ 97253 w 210386"/>
                <a:gd name="connsiteY8" fmla="*/ 173250 h 210386"/>
                <a:gd name="connsiteX9" fmla="*/ 210387 w 210386"/>
                <a:gd name="connsiteY9" fmla="*/ 173250 h 210386"/>
                <a:gd name="connsiteX10" fmla="*/ 49512 w 210386"/>
                <a:gd name="connsiteY10" fmla="*/ 185625 h 210386"/>
                <a:gd name="connsiteX11" fmla="*/ 24762 w 210386"/>
                <a:gd name="connsiteY11" fmla="*/ 160875 h 210386"/>
                <a:gd name="connsiteX12" fmla="*/ 49512 w 210386"/>
                <a:gd name="connsiteY12" fmla="*/ 136125 h 210386"/>
                <a:gd name="connsiteX13" fmla="*/ 74262 w 210386"/>
                <a:gd name="connsiteY13" fmla="*/ 160875 h 210386"/>
                <a:gd name="connsiteX14" fmla="*/ 49512 w 210386"/>
                <a:gd name="connsiteY14" fmla="*/ 185625 h 21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0386" h="210386">
                  <a:moveTo>
                    <a:pt x="210387" y="148500"/>
                  </a:moveTo>
                  <a:lnTo>
                    <a:pt x="97253" y="148500"/>
                  </a:lnTo>
                  <a:cubicBezTo>
                    <a:pt x="92738" y="131177"/>
                    <a:pt x="79210" y="117649"/>
                    <a:pt x="61887" y="113133"/>
                  </a:cubicBezTo>
                  <a:lnTo>
                    <a:pt x="61887" y="0"/>
                  </a:lnTo>
                  <a:lnTo>
                    <a:pt x="37137" y="0"/>
                  </a:lnTo>
                  <a:lnTo>
                    <a:pt x="37137" y="113133"/>
                  </a:lnTo>
                  <a:cubicBezTo>
                    <a:pt x="10712" y="119910"/>
                    <a:pt x="-5216" y="146825"/>
                    <a:pt x="1560" y="173250"/>
                  </a:cubicBezTo>
                  <a:cubicBezTo>
                    <a:pt x="8337" y="199675"/>
                    <a:pt x="35252" y="215603"/>
                    <a:pt x="61677" y="208827"/>
                  </a:cubicBezTo>
                  <a:cubicBezTo>
                    <a:pt x="79139" y="204349"/>
                    <a:pt x="92775" y="190713"/>
                    <a:pt x="97253" y="173250"/>
                  </a:cubicBezTo>
                  <a:lnTo>
                    <a:pt x="210387" y="173250"/>
                  </a:lnTo>
                  <a:close/>
                  <a:moveTo>
                    <a:pt x="49512" y="185625"/>
                  </a:moveTo>
                  <a:cubicBezTo>
                    <a:pt x="35843" y="185625"/>
                    <a:pt x="24762" y="174544"/>
                    <a:pt x="24762" y="160875"/>
                  </a:cubicBezTo>
                  <a:cubicBezTo>
                    <a:pt x="24762" y="147206"/>
                    <a:pt x="35843" y="136125"/>
                    <a:pt x="49512" y="136125"/>
                  </a:cubicBezTo>
                  <a:cubicBezTo>
                    <a:pt x="63181" y="136125"/>
                    <a:pt x="74262" y="147206"/>
                    <a:pt x="74262" y="160875"/>
                  </a:cubicBezTo>
                  <a:cubicBezTo>
                    <a:pt x="74246" y="174538"/>
                    <a:pt x="63174" y="185609"/>
                    <a:pt x="49512" y="185625"/>
                  </a:cubicBezTo>
                  <a:close/>
                </a:path>
              </a:pathLst>
            </a:custGeom>
            <a:grpFill/>
            <a:ln w="122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sp>
        <p:nvSpPr>
          <p:cNvPr id="15" name="搜索：www.1314ppt.com  公众号：陈西设计之家。微信搜索即可。更多免费PPT模版教程等都可以在公众号内获取。PPT高端定制/发布会PPT设计微信：2090298045【陈西】"/>
          <p:cNvSpPr txBox="1"/>
          <p:nvPr>
            <p:custDataLst>
              <p:tags r:id="rId9"/>
            </p:custDataLst>
          </p:nvPr>
        </p:nvSpPr>
        <p:spPr>
          <a:xfrm>
            <a:off x="6736715" y="1978025"/>
            <a:ext cx="2317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defRPr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OSS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头像处理方案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6" name="小标题"/>
          <p:cNvSpPr txBox="1"/>
          <p:nvPr>
            <p:custDataLst>
              <p:tags r:id="rId10"/>
            </p:custDataLst>
          </p:nvPr>
        </p:nvSpPr>
        <p:spPr>
          <a:xfrm>
            <a:off x="6803390" y="2354580"/>
            <a:ext cx="405193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封装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imageUploadUtil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工具类，集成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OSS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云存储。修复了真机环境下图片的预加载与测试环境下的图片加载差异。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7" name="椭圆 16"/>
          <p:cNvSpPr/>
          <p:nvPr>
            <p:custDataLst>
              <p:tags r:id="rId11"/>
            </p:custDataLst>
          </p:nvPr>
        </p:nvSpPr>
        <p:spPr>
          <a:xfrm>
            <a:off x="5668767" y="3525663"/>
            <a:ext cx="928863" cy="928863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8" name="搜索：www.1314ppt.com  公众号：陈西设计之家。微信搜索即可。更多免费PPT模版教程等都可以在公众号内获取。PPT高端定制/发布会PPT设计微信：2090298045【陈西】"/>
          <p:cNvSpPr txBox="1"/>
          <p:nvPr>
            <p:custDataLst>
              <p:tags r:id="rId12"/>
            </p:custDataLst>
          </p:nvPr>
        </p:nvSpPr>
        <p:spPr>
          <a:xfrm>
            <a:off x="6736715" y="3470910"/>
            <a:ext cx="2517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defRPr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我的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 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模块深度开发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9" name="小标题"/>
          <p:cNvSpPr txBox="1"/>
          <p:nvPr>
            <p:custDataLst>
              <p:tags r:id="rId13"/>
            </p:custDataLst>
          </p:nvPr>
        </p:nvSpPr>
        <p:spPr>
          <a:xfrm>
            <a:off x="6803390" y="3785235"/>
            <a:ext cx="405193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重构个人中心、用户信息修改、意见反馈等核心页面。实现了头像上传、昵称编辑及系统设置等交互逻辑，解决了数据加载失败与页面跳转异常等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Bug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，显著提升用户体验。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grpSp>
        <p:nvGrpSpPr>
          <p:cNvPr id="20" name="组合 19"/>
          <p:cNvGrpSpPr/>
          <p:nvPr>
            <p:custDataLst>
              <p:tags r:id="rId14"/>
            </p:custDataLst>
          </p:nvPr>
        </p:nvGrpSpPr>
        <p:grpSpPr>
          <a:xfrm>
            <a:off x="5940820" y="3793913"/>
            <a:ext cx="430464" cy="430464"/>
            <a:chOff x="5356669" y="5729967"/>
            <a:chExt cx="346500" cy="346500"/>
          </a:xfrm>
          <a:solidFill>
            <a:schemeClr val="bg1"/>
          </a:solidFill>
        </p:grpSpPr>
        <p:sp>
          <p:nvSpPr>
            <p:cNvPr id="21" name="搜索：www.1314ppt.com  公众号：陈西设计之家。微信搜索即可。更多免费PPT模版教程等都可以在公众号内获取。PPT高端定制/发布会PPT设计微信：2090298045【陈西】"/>
            <p:cNvSpPr/>
            <p:nvPr>
              <p:custDataLst>
                <p:tags r:id="rId15"/>
              </p:custDataLst>
            </p:nvPr>
          </p:nvSpPr>
          <p:spPr>
            <a:xfrm>
              <a:off x="5616544" y="5927967"/>
              <a:ext cx="86625" cy="148500"/>
            </a:xfrm>
            <a:custGeom>
              <a:avLst/>
              <a:gdLst>
                <a:gd name="connsiteX0" fmla="*/ 86625 w 86625"/>
                <a:gd name="connsiteY0" fmla="*/ 148500 h 148500"/>
                <a:gd name="connsiteX1" fmla="*/ 61875 w 86625"/>
                <a:gd name="connsiteY1" fmla="*/ 148500 h 148500"/>
                <a:gd name="connsiteX2" fmla="*/ 61875 w 86625"/>
                <a:gd name="connsiteY2" fmla="*/ 86625 h 148500"/>
                <a:gd name="connsiteX3" fmla="*/ 0 w 86625"/>
                <a:gd name="connsiteY3" fmla="*/ 24750 h 148500"/>
                <a:gd name="connsiteX4" fmla="*/ 0 w 86625"/>
                <a:gd name="connsiteY4" fmla="*/ 0 h 148500"/>
                <a:gd name="connsiteX5" fmla="*/ 86625 w 86625"/>
                <a:gd name="connsiteY5" fmla="*/ 86625 h 148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25" h="148500">
                  <a:moveTo>
                    <a:pt x="86625" y="148500"/>
                  </a:moveTo>
                  <a:lnTo>
                    <a:pt x="61875" y="148500"/>
                  </a:lnTo>
                  <a:lnTo>
                    <a:pt x="61875" y="86625"/>
                  </a:lnTo>
                  <a:cubicBezTo>
                    <a:pt x="61836" y="52468"/>
                    <a:pt x="34157" y="24789"/>
                    <a:pt x="0" y="24750"/>
                  </a:cubicBezTo>
                  <a:lnTo>
                    <a:pt x="0" y="0"/>
                  </a:lnTo>
                  <a:cubicBezTo>
                    <a:pt x="47820" y="53"/>
                    <a:pt x="86572" y="38805"/>
                    <a:pt x="86625" y="86625"/>
                  </a:cubicBezTo>
                  <a:close/>
                </a:path>
              </a:pathLst>
            </a:custGeom>
            <a:grpFill/>
            <a:ln w="122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22" name="任意多边形: 形状 18"/>
            <p:cNvSpPr/>
            <p:nvPr>
              <p:custDataLst>
                <p:tags r:id="rId16"/>
              </p:custDataLst>
            </p:nvPr>
          </p:nvSpPr>
          <p:spPr>
            <a:xfrm>
              <a:off x="5356669" y="5927967"/>
              <a:ext cx="247500" cy="148500"/>
            </a:xfrm>
            <a:custGeom>
              <a:avLst/>
              <a:gdLst>
                <a:gd name="connsiteX0" fmla="*/ 247500 w 247500"/>
                <a:gd name="connsiteY0" fmla="*/ 148500 h 148500"/>
                <a:gd name="connsiteX1" fmla="*/ 222750 w 247500"/>
                <a:gd name="connsiteY1" fmla="*/ 148500 h 148500"/>
                <a:gd name="connsiteX2" fmla="*/ 222750 w 247500"/>
                <a:gd name="connsiteY2" fmla="*/ 86625 h 148500"/>
                <a:gd name="connsiteX3" fmla="*/ 160875 w 247500"/>
                <a:gd name="connsiteY3" fmla="*/ 24750 h 148500"/>
                <a:gd name="connsiteX4" fmla="*/ 86625 w 247500"/>
                <a:gd name="connsiteY4" fmla="*/ 24750 h 148500"/>
                <a:gd name="connsiteX5" fmla="*/ 24750 w 247500"/>
                <a:gd name="connsiteY5" fmla="*/ 86625 h 148500"/>
                <a:gd name="connsiteX6" fmla="*/ 24750 w 247500"/>
                <a:gd name="connsiteY6" fmla="*/ 148500 h 148500"/>
                <a:gd name="connsiteX7" fmla="*/ 0 w 247500"/>
                <a:gd name="connsiteY7" fmla="*/ 148500 h 148500"/>
                <a:gd name="connsiteX8" fmla="*/ 0 w 247500"/>
                <a:gd name="connsiteY8" fmla="*/ 86625 h 148500"/>
                <a:gd name="connsiteX9" fmla="*/ 86625 w 247500"/>
                <a:gd name="connsiteY9" fmla="*/ 0 h 148500"/>
                <a:gd name="connsiteX10" fmla="*/ 160875 w 247500"/>
                <a:gd name="connsiteY10" fmla="*/ 0 h 148500"/>
                <a:gd name="connsiteX11" fmla="*/ 247500 w 247500"/>
                <a:gd name="connsiteY11" fmla="*/ 86625 h 148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7500" h="148500">
                  <a:moveTo>
                    <a:pt x="247500" y="148500"/>
                  </a:moveTo>
                  <a:lnTo>
                    <a:pt x="222750" y="148500"/>
                  </a:lnTo>
                  <a:lnTo>
                    <a:pt x="222750" y="86625"/>
                  </a:lnTo>
                  <a:cubicBezTo>
                    <a:pt x="222710" y="52469"/>
                    <a:pt x="195031" y="24790"/>
                    <a:pt x="160875" y="24750"/>
                  </a:cubicBezTo>
                  <a:lnTo>
                    <a:pt x="86625" y="24750"/>
                  </a:lnTo>
                  <a:cubicBezTo>
                    <a:pt x="52469" y="24790"/>
                    <a:pt x="24790" y="52469"/>
                    <a:pt x="24750" y="86625"/>
                  </a:cubicBezTo>
                  <a:lnTo>
                    <a:pt x="24750" y="148500"/>
                  </a:lnTo>
                  <a:lnTo>
                    <a:pt x="0" y="148500"/>
                  </a:lnTo>
                  <a:lnTo>
                    <a:pt x="0" y="86625"/>
                  </a:lnTo>
                  <a:cubicBezTo>
                    <a:pt x="56" y="38807"/>
                    <a:pt x="38807" y="56"/>
                    <a:pt x="86625" y="0"/>
                  </a:cubicBezTo>
                  <a:lnTo>
                    <a:pt x="160875" y="0"/>
                  </a:lnTo>
                  <a:cubicBezTo>
                    <a:pt x="208693" y="56"/>
                    <a:pt x="247444" y="38807"/>
                    <a:pt x="247500" y="86625"/>
                  </a:cubicBezTo>
                  <a:close/>
                </a:path>
              </a:pathLst>
            </a:custGeom>
            <a:grpFill/>
            <a:ln w="122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23" name="搜索：www.1314ppt.com  公众号：陈西设计之家。微信搜索即可。更多免费PPT模版教程等都可以在公众号内获取。PPT高端定制/发布会PPT设计微信：2090298045【陈西】"/>
            <p:cNvSpPr/>
            <p:nvPr>
              <p:custDataLst>
                <p:tags r:id="rId17"/>
              </p:custDataLst>
            </p:nvPr>
          </p:nvSpPr>
          <p:spPr>
            <a:xfrm>
              <a:off x="5579419" y="5729967"/>
              <a:ext cx="86625" cy="173250"/>
            </a:xfrm>
            <a:custGeom>
              <a:avLst/>
              <a:gdLst>
                <a:gd name="connsiteX0" fmla="*/ 0 w 86625"/>
                <a:gd name="connsiteY0" fmla="*/ 0 h 173250"/>
                <a:gd name="connsiteX1" fmla="*/ 0 w 86625"/>
                <a:gd name="connsiteY1" fmla="*/ 24750 h 173250"/>
                <a:gd name="connsiteX2" fmla="*/ 61875 w 86625"/>
                <a:gd name="connsiteY2" fmla="*/ 86625 h 173250"/>
                <a:gd name="connsiteX3" fmla="*/ 0 w 86625"/>
                <a:gd name="connsiteY3" fmla="*/ 148500 h 173250"/>
                <a:gd name="connsiteX4" fmla="*/ 0 w 86625"/>
                <a:gd name="connsiteY4" fmla="*/ 173250 h 173250"/>
                <a:gd name="connsiteX5" fmla="*/ 86625 w 86625"/>
                <a:gd name="connsiteY5" fmla="*/ 86625 h 173250"/>
                <a:gd name="connsiteX6" fmla="*/ 0 w 86625"/>
                <a:gd name="connsiteY6" fmla="*/ 0 h 17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625" h="173250">
                  <a:moveTo>
                    <a:pt x="0" y="0"/>
                  </a:moveTo>
                  <a:lnTo>
                    <a:pt x="0" y="24750"/>
                  </a:lnTo>
                  <a:cubicBezTo>
                    <a:pt x="34173" y="24750"/>
                    <a:pt x="61875" y="52452"/>
                    <a:pt x="61875" y="86625"/>
                  </a:cubicBezTo>
                  <a:cubicBezTo>
                    <a:pt x="61875" y="120798"/>
                    <a:pt x="34173" y="148500"/>
                    <a:pt x="0" y="148500"/>
                  </a:cubicBezTo>
                  <a:lnTo>
                    <a:pt x="0" y="173250"/>
                  </a:lnTo>
                  <a:cubicBezTo>
                    <a:pt x="47842" y="173250"/>
                    <a:pt x="86625" y="134467"/>
                    <a:pt x="86625" y="86625"/>
                  </a:cubicBezTo>
                  <a:cubicBezTo>
                    <a:pt x="86625" y="38783"/>
                    <a:pt x="47842" y="0"/>
                    <a:pt x="0" y="0"/>
                  </a:cubicBezTo>
                  <a:close/>
                </a:path>
              </a:pathLst>
            </a:custGeom>
            <a:grpFill/>
            <a:ln w="122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24" name="任意多边形: 形状 20"/>
            <p:cNvSpPr/>
            <p:nvPr>
              <p:custDataLst>
                <p:tags r:id="rId18"/>
              </p:custDataLst>
            </p:nvPr>
          </p:nvSpPr>
          <p:spPr>
            <a:xfrm>
              <a:off x="5393794" y="5729967"/>
              <a:ext cx="173250" cy="173250"/>
            </a:xfrm>
            <a:custGeom>
              <a:avLst/>
              <a:gdLst>
                <a:gd name="connsiteX0" fmla="*/ 86625 w 173250"/>
                <a:gd name="connsiteY0" fmla="*/ 24750 h 173250"/>
                <a:gd name="connsiteX1" fmla="*/ 148500 w 173250"/>
                <a:gd name="connsiteY1" fmla="*/ 86625 h 173250"/>
                <a:gd name="connsiteX2" fmla="*/ 86625 w 173250"/>
                <a:gd name="connsiteY2" fmla="*/ 148500 h 173250"/>
                <a:gd name="connsiteX3" fmla="*/ 24750 w 173250"/>
                <a:gd name="connsiteY3" fmla="*/ 86625 h 173250"/>
                <a:gd name="connsiteX4" fmla="*/ 86625 w 173250"/>
                <a:gd name="connsiteY4" fmla="*/ 24750 h 173250"/>
                <a:gd name="connsiteX5" fmla="*/ 86625 w 173250"/>
                <a:gd name="connsiteY5" fmla="*/ 0 h 173250"/>
                <a:gd name="connsiteX6" fmla="*/ 0 w 173250"/>
                <a:gd name="connsiteY6" fmla="*/ 86625 h 173250"/>
                <a:gd name="connsiteX7" fmla="*/ 86625 w 173250"/>
                <a:gd name="connsiteY7" fmla="*/ 173250 h 173250"/>
                <a:gd name="connsiteX8" fmla="*/ 173250 w 173250"/>
                <a:gd name="connsiteY8" fmla="*/ 86625 h 173250"/>
                <a:gd name="connsiteX9" fmla="*/ 86625 w 173250"/>
                <a:gd name="connsiteY9" fmla="*/ 0 h 17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3250" h="173250">
                  <a:moveTo>
                    <a:pt x="86625" y="24750"/>
                  </a:moveTo>
                  <a:cubicBezTo>
                    <a:pt x="120798" y="24750"/>
                    <a:pt x="148500" y="52452"/>
                    <a:pt x="148500" y="86625"/>
                  </a:cubicBezTo>
                  <a:cubicBezTo>
                    <a:pt x="148500" y="120798"/>
                    <a:pt x="120798" y="148500"/>
                    <a:pt x="86625" y="148500"/>
                  </a:cubicBezTo>
                  <a:cubicBezTo>
                    <a:pt x="52452" y="148500"/>
                    <a:pt x="24750" y="120798"/>
                    <a:pt x="24750" y="86625"/>
                  </a:cubicBezTo>
                  <a:cubicBezTo>
                    <a:pt x="24750" y="52452"/>
                    <a:pt x="52452" y="24750"/>
                    <a:pt x="86625" y="24750"/>
                  </a:cubicBezTo>
                  <a:moveTo>
                    <a:pt x="86625" y="0"/>
                  </a:moveTo>
                  <a:cubicBezTo>
                    <a:pt x="38783" y="0"/>
                    <a:pt x="0" y="38783"/>
                    <a:pt x="0" y="86625"/>
                  </a:cubicBezTo>
                  <a:cubicBezTo>
                    <a:pt x="0" y="134467"/>
                    <a:pt x="38783" y="173250"/>
                    <a:pt x="86625" y="173250"/>
                  </a:cubicBezTo>
                  <a:cubicBezTo>
                    <a:pt x="134467" y="173250"/>
                    <a:pt x="173250" y="134467"/>
                    <a:pt x="173250" y="86625"/>
                  </a:cubicBezTo>
                  <a:cubicBezTo>
                    <a:pt x="173250" y="38783"/>
                    <a:pt x="134467" y="0"/>
                    <a:pt x="86625" y="0"/>
                  </a:cubicBezTo>
                  <a:close/>
                </a:path>
              </a:pathLst>
            </a:custGeom>
            <a:grpFill/>
            <a:ln w="122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sp>
        <p:nvSpPr>
          <p:cNvPr id="25" name="椭圆 24"/>
          <p:cNvSpPr/>
          <p:nvPr>
            <p:custDataLst>
              <p:tags r:id="rId19"/>
            </p:custDataLst>
          </p:nvPr>
        </p:nvSpPr>
        <p:spPr>
          <a:xfrm>
            <a:off x="5663052" y="5109876"/>
            <a:ext cx="928863" cy="928863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6" name="搜索：www.1314ppt.com  公众号：陈西设计之家。微信搜索即可。更多免费PPT模版教程等都可以在公众号内获取。PPT高端定制/发布会PPT设计微信：2090298045【陈西】"/>
          <p:cNvSpPr txBox="1"/>
          <p:nvPr>
            <p:custDataLst>
              <p:tags r:id="rId20"/>
            </p:custDataLst>
          </p:nvPr>
        </p:nvSpPr>
        <p:spPr>
          <a:xfrm>
            <a:off x="6803390" y="5070475"/>
            <a:ext cx="235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defRPr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后端闭环构建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7" name="小标题"/>
          <p:cNvSpPr txBox="1"/>
          <p:nvPr>
            <p:custDataLst>
              <p:tags r:id="rId21"/>
            </p:custDataLst>
          </p:nvPr>
        </p:nvSpPr>
        <p:spPr>
          <a:xfrm>
            <a:off x="6803390" y="5386705"/>
            <a:ext cx="405193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独立完成后台用户管理、产品管理及反馈处理模块。负责数据库表设计与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Controller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接口开发，实现了数据的增删改查与权限控制，确保前后端数据流转通畅。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grpSp>
        <p:nvGrpSpPr>
          <p:cNvPr id="28" name="组合 27"/>
          <p:cNvGrpSpPr/>
          <p:nvPr>
            <p:custDataLst>
              <p:tags r:id="rId22"/>
            </p:custDataLst>
          </p:nvPr>
        </p:nvGrpSpPr>
        <p:grpSpPr>
          <a:xfrm>
            <a:off x="5986548" y="5357304"/>
            <a:ext cx="430464" cy="399717"/>
            <a:chOff x="5354249" y="2749352"/>
            <a:chExt cx="346500" cy="321750"/>
          </a:xfrm>
          <a:solidFill>
            <a:schemeClr val="bg1"/>
          </a:solidFill>
        </p:grpSpPr>
        <p:sp>
          <p:nvSpPr>
            <p:cNvPr id="29" name="搜索：www.1314ppt.com  公众号：陈西设计之家。微信搜索即可。更多免费PPT模版教程等都可以在公众号内获取。PPT高端定制/发布会PPT设计微信：2090298045【陈西】"/>
            <p:cNvSpPr/>
            <p:nvPr>
              <p:custDataLst>
                <p:tags r:id="rId23"/>
              </p:custDataLst>
            </p:nvPr>
          </p:nvSpPr>
          <p:spPr>
            <a:xfrm>
              <a:off x="5465446" y="2868561"/>
              <a:ext cx="191870" cy="202541"/>
            </a:xfrm>
            <a:custGeom>
              <a:avLst/>
              <a:gdLst>
                <a:gd name="connsiteX0" fmla="*/ 148678 w 191870"/>
                <a:gd name="connsiteY0" fmla="*/ 128292 h 202541"/>
                <a:gd name="connsiteX1" fmla="*/ 123462 w 191870"/>
                <a:gd name="connsiteY1" fmla="*/ 138334 h 202541"/>
                <a:gd name="connsiteX2" fmla="*/ 73917 w 191870"/>
                <a:gd name="connsiteY2" fmla="*/ 108606 h 202541"/>
                <a:gd name="connsiteX3" fmla="*/ 73917 w 191870"/>
                <a:gd name="connsiteY3" fmla="*/ 98478 h 202541"/>
                <a:gd name="connsiteX4" fmla="*/ 123462 w 191870"/>
                <a:gd name="connsiteY4" fmla="*/ 68750 h 202541"/>
                <a:gd name="connsiteX5" fmla="*/ 180274 w 191870"/>
                <a:gd name="connsiteY5" fmla="*/ 68408 h 202541"/>
                <a:gd name="connsiteX6" fmla="*/ 179933 w 191870"/>
                <a:gd name="connsiteY6" fmla="*/ 11596 h 202541"/>
                <a:gd name="connsiteX7" fmla="*/ 123121 w 191870"/>
                <a:gd name="connsiteY7" fmla="*/ 11937 h 202541"/>
                <a:gd name="connsiteX8" fmla="*/ 112064 w 191870"/>
                <a:gd name="connsiteY8" fmla="*/ 46731 h 202541"/>
                <a:gd name="connsiteX9" fmla="*/ 62518 w 191870"/>
                <a:gd name="connsiteY9" fmla="*/ 76459 h 202541"/>
                <a:gd name="connsiteX10" fmla="*/ 10042 w 191870"/>
                <a:gd name="connsiteY10" fmla="*/ 78149 h 202541"/>
                <a:gd name="connsiteX11" fmla="*/ 11732 w 191870"/>
                <a:gd name="connsiteY11" fmla="*/ 130625 h 202541"/>
                <a:gd name="connsiteX12" fmla="*/ 62518 w 191870"/>
                <a:gd name="connsiteY12" fmla="*/ 130625 h 202541"/>
                <a:gd name="connsiteX13" fmla="*/ 112064 w 191870"/>
                <a:gd name="connsiteY13" fmla="*/ 160353 h 202541"/>
                <a:gd name="connsiteX14" fmla="*/ 111553 w 191870"/>
                <a:gd name="connsiteY14" fmla="*/ 165417 h 202541"/>
                <a:gd name="connsiteX15" fmla="*/ 148678 w 191870"/>
                <a:gd name="connsiteY15" fmla="*/ 202542 h 202541"/>
                <a:gd name="connsiteX16" fmla="*/ 185803 w 191870"/>
                <a:gd name="connsiteY16" fmla="*/ 165417 h 202541"/>
                <a:gd name="connsiteX17" fmla="*/ 148678 w 191870"/>
                <a:gd name="connsiteY17" fmla="*/ 128292 h 202541"/>
                <a:gd name="connsiteX18" fmla="*/ 148678 w 191870"/>
                <a:gd name="connsiteY18" fmla="*/ 29292 h 202541"/>
                <a:gd name="connsiteX19" fmla="*/ 161053 w 191870"/>
                <a:gd name="connsiteY19" fmla="*/ 41667 h 202541"/>
                <a:gd name="connsiteX20" fmla="*/ 148678 w 191870"/>
                <a:gd name="connsiteY20" fmla="*/ 54042 h 202541"/>
                <a:gd name="connsiteX21" fmla="*/ 136303 w 191870"/>
                <a:gd name="connsiteY21" fmla="*/ 41667 h 202541"/>
                <a:gd name="connsiteX22" fmla="*/ 148678 w 191870"/>
                <a:gd name="connsiteY22" fmla="*/ 29292 h 202541"/>
                <a:gd name="connsiteX23" fmla="*/ 37303 w 191870"/>
                <a:gd name="connsiteY23" fmla="*/ 115917 h 202541"/>
                <a:gd name="connsiteX24" fmla="*/ 24928 w 191870"/>
                <a:gd name="connsiteY24" fmla="*/ 103542 h 202541"/>
                <a:gd name="connsiteX25" fmla="*/ 37303 w 191870"/>
                <a:gd name="connsiteY25" fmla="*/ 91167 h 202541"/>
                <a:gd name="connsiteX26" fmla="*/ 49678 w 191870"/>
                <a:gd name="connsiteY26" fmla="*/ 103542 h 202541"/>
                <a:gd name="connsiteX27" fmla="*/ 37303 w 191870"/>
                <a:gd name="connsiteY27" fmla="*/ 115917 h 202541"/>
                <a:gd name="connsiteX28" fmla="*/ 148678 w 191870"/>
                <a:gd name="connsiteY28" fmla="*/ 177792 h 202541"/>
                <a:gd name="connsiteX29" fmla="*/ 136303 w 191870"/>
                <a:gd name="connsiteY29" fmla="*/ 165417 h 202541"/>
                <a:gd name="connsiteX30" fmla="*/ 148678 w 191870"/>
                <a:gd name="connsiteY30" fmla="*/ 153042 h 202541"/>
                <a:gd name="connsiteX31" fmla="*/ 161053 w 191870"/>
                <a:gd name="connsiteY31" fmla="*/ 165417 h 202541"/>
                <a:gd name="connsiteX32" fmla="*/ 148678 w 191870"/>
                <a:gd name="connsiteY32" fmla="*/ 177792 h 20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91870" h="202541">
                  <a:moveTo>
                    <a:pt x="148678" y="128292"/>
                  </a:moveTo>
                  <a:cubicBezTo>
                    <a:pt x="139302" y="128312"/>
                    <a:pt x="130285" y="131903"/>
                    <a:pt x="123462" y="138334"/>
                  </a:cubicBezTo>
                  <a:lnTo>
                    <a:pt x="73917" y="108606"/>
                  </a:lnTo>
                  <a:cubicBezTo>
                    <a:pt x="74598" y="105264"/>
                    <a:pt x="74598" y="101820"/>
                    <a:pt x="73917" y="98478"/>
                  </a:cubicBezTo>
                  <a:lnTo>
                    <a:pt x="123462" y="68750"/>
                  </a:lnTo>
                  <a:cubicBezTo>
                    <a:pt x="139245" y="84344"/>
                    <a:pt x="164680" y="84191"/>
                    <a:pt x="180274" y="68408"/>
                  </a:cubicBezTo>
                  <a:cubicBezTo>
                    <a:pt x="195868" y="52626"/>
                    <a:pt x="195716" y="27190"/>
                    <a:pt x="179933" y="11596"/>
                  </a:cubicBezTo>
                  <a:cubicBezTo>
                    <a:pt x="164151" y="-3998"/>
                    <a:pt x="138715" y="-3845"/>
                    <a:pt x="123121" y="11937"/>
                  </a:cubicBezTo>
                  <a:cubicBezTo>
                    <a:pt x="114074" y="21094"/>
                    <a:pt x="109962" y="34031"/>
                    <a:pt x="112064" y="46731"/>
                  </a:cubicBezTo>
                  <a:lnTo>
                    <a:pt x="62518" y="76459"/>
                  </a:lnTo>
                  <a:cubicBezTo>
                    <a:pt x="47561" y="62435"/>
                    <a:pt x="24066" y="63192"/>
                    <a:pt x="10042" y="78149"/>
                  </a:cubicBezTo>
                  <a:cubicBezTo>
                    <a:pt x="-3982" y="93106"/>
                    <a:pt x="-3225" y="116601"/>
                    <a:pt x="11732" y="130625"/>
                  </a:cubicBezTo>
                  <a:cubicBezTo>
                    <a:pt x="26013" y="144014"/>
                    <a:pt x="48237" y="144014"/>
                    <a:pt x="62518" y="130625"/>
                  </a:cubicBezTo>
                  <a:lnTo>
                    <a:pt x="112064" y="160353"/>
                  </a:lnTo>
                  <a:cubicBezTo>
                    <a:pt x="111777" y="162027"/>
                    <a:pt x="111606" y="163719"/>
                    <a:pt x="111553" y="165417"/>
                  </a:cubicBezTo>
                  <a:cubicBezTo>
                    <a:pt x="111553" y="185921"/>
                    <a:pt x="128174" y="202542"/>
                    <a:pt x="148678" y="202542"/>
                  </a:cubicBezTo>
                  <a:cubicBezTo>
                    <a:pt x="169181" y="202542"/>
                    <a:pt x="185803" y="185921"/>
                    <a:pt x="185803" y="165417"/>
                  </a:cubicBezTo>
                  <a:cubicBezTo>
                    <a:pt x="185803" y="144913"/>
                    <a:pt x="169181" y="128292"/>
                    <a:pt x="148678" y="128292"/>
                  </a:cubicBezTo>
                  <a:close/>
                  <a:moveTo>
                    <a:pt x="148678" y="29292"/>
                  </a:moveTo>
                  <a:cubicBezTo>
                    <a:pt x="155512" y="29292"/>
                    <a:pt x="161053" y="34832"/>
                    <a:pt x="161053" y="41667"/>
                  </a:cubicBezTo>
                  <a:cubicBezTo>
                    <a:pt x="161053" y="48501"/>
                    <a:pt x="155512" y="54042"/>
                    <a:pt x="148678" y="54042"/>
                  </a:cubicBezTo>
                  <a:cubicBezTo>
                    <a:pt x="141843" y="54042"/>
                    <a:pt x="136303" y="48501"/>
                    <a:pt x="136303" y="41667"/>
                  </a:cubicBezTo>
                  <a:cubicBezTo>
                    <a:pt x="136308" y="34835"/>
                    <a:pt x="141845" y="29297"/>
                    <a:pt x="148678" y="29292"/>
                  </a:cubicBezTo>
                  <a:close/>
                  <a:moveTo>
                    <a:pt x="37303" y="115917"/>
                  </a:moveTo>
                  <a:cubicBezTo>
                    <a:pt x="30468" y="115917"/>
                    <a:pt x="24928" y="110376"/>
                    <a:pt x="24928" y="103542"/>
                  </a:cubicBezTo>
                  <a:cubicBezTo>
                    <a:pt x="24928" y="96707"/>
                    <a:pt x="30468" y="91167"/>
                    <a:pt x="37303" y="91167"/>
                  </a:cubicBezTo>
                  <a:cubicBezTo>
                    <a:pt x="44137" y="91167"/>
                    <a:pt x="49678" y="96707"/>
                    <a:pt x="49678" y="103542"/>
                  </a:cubicBezTo>
                  <a:cubicBezTo>
                    <a:pt x="49672" y="110374"/>
                    <a:pt x="44135" y="115911"/>
                    <a:pt x="37303" y="115917"/>
                  </a:cubicBezTo>
                  <a:close/>
                  <a:moveTo>
                    <a:pt x="148678" y="177792"/>
                  </a:moveTo>
                  <a:cubicBezTo>
                    <a:pt x="141843" y="177792"/>
                    <a:pt x="136303" y="172251"/>
                    <a:pt x="136303" y="165417"/>
                  </a:cubicBezTo>
                  <a:cubicBezTo>
                    <a:pt x="136303" y="158582"/>
                    <a:pt x="141843" y="153042"/>
                    <a:pt x="148678" y="153042"/>
                  </a:cubicBezTo>
                  <a:cubicBezTo>
                    <a:pt x="155512" y="153042"/>
                    <a:pt x="161053" y="158582"/>
                    <a:pt x="161053" y="165417"/>
                  </a:cubicBezTo>
                  <a:cubicBezTo>
                    <a:pt x="161047" y="172249"/>
                    <a:pt x="155510" y="177786"/>
                    <a:pt x="148678" y="177792"/>
                  </a:cubicBezTo>
                  <a:close/>
                </a:path>
              </a:pathLst>
            </a:custGeom>
            <a:grpFill/>
            <a:ln w="122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30" name="任意多边形: 形状 15"/>
            <p:cNvSpPr/>
            <p:nvPr>
              <p:custDataLst>
                <p:tags r:id="rId24"/>
              </p:custDataLst>
            </p:nvPr>
          </p:nvSpPr>
          <p:spPr>
            <a:xfrm>
              <a:off x="5354249" y="2749352"/>
              <a:ext cx="346500" cy="297000"/>
            </a:xfrm>
            <a:custGeom>
              <a:avLst/>
              <a:gdLst>
                <a:gd name="connsiteX0" fmla="*/ 74250 w 346500"/>
                <a:gd name="connsiteY0" fmla="*/ 297000 h 297000"/>
                <a:gd name="connsiteX1" fmla="*/ 24750 w 346500"/>
                <a:gd name="connsiteY1" fmla="*/ 297000 h 297000"/>
                <a:gd name="connsiteX2" fmla="*/ 0 w 346500"/>
                <a:gd name="connsiteY2" fmla="*/ 272250 h 297000"/>
                <a:gd name="connsiteX3" fmla="*/ 0 w 346500"/>
                <a:gd name="connsiteY3" fmla="*/ 24750 h 297000"/>
                <a:gd name="connsiteX4" fmla="*/ 24750 w 346500"/>
                <a:gd name="connsiteY4" fmla="*/ 0 h 297000"/>
                <a:gd name="connsiteX5" fmla="*/ 118623 w 346500"/>
                <a:gd name="connsiteY5" fmla="*/ 0 h 297000"/>
                <a:gd name="connsiteX6" fmla="*/ 136125 w 346500"/>
                <a:gd name="connsiteY6" fmla="*/ 7251 h 297000"/>
                <a:gd name="connsiteX7" fmla="*/ 178377 w 346500"/>
                <a:gd name="connsiteY7" fmla="*/ 49500 h 297000"/>
                <a:gd name="connsiteX8" fmla="*/ 321750 w 346500"/>
                <a:gd name="connsiteY8" fmla="*/ 49500 h 297000"/>
                <a:gd name="connsiteX9" fmla="*/ 346500 w 346500"/>
                <a:gd name="connsiteY9" fmla="*/ 74250 h 297000"/>
                <a:gd name="connsiteX10" fmla="*/ 346500 w 346500"/>
                <a:gd name="connsiteY10" fmla="*/ 173250 h 297000"/>
                <a:gd name="connsiteX11" fmla="*/ 321750 w 346500"/>
                <a:gd name="connsiteY11" fmla="*/ 173250 h 297000"/>
                <a:gd name="connsiteX12" fmla="*/ 321750 w 346500"/>
                <a:gd name="connsiteY12" fmla="*/ 74250 h 297000"/>
                <a:gd name="connsiteX13" fmla="*/ 168123 w 346500"/>
                <a:gd name="connsiteY13" fmla="*/ 74250 h 297000"/>
                <a:gd name="connsiteX14" fmla="*/ 118623 w 346500"/>
                <a:gd name="connsiteY14" fmla="*/ 24750 h 297000"/>
                <a:gd name="connsiteX15" fmla="*/ 24750 w 346500"/>
                <a:gd name="connsiteY15" fmla="*/ 24750 h 297000"/>
                <a:gd name="connsiteX16" fmla="*/ 24750 w 346500"/>
                <a:gd name="connsiteY16" fmla="*/ 272250 h 297000"/>
                <a:gd name="connsiteX17" fmla="*/ 74250 w 346500"/>
                <a:gd name="connsiteY17" fmla="*/ 272250 h 2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6500" h="297000">
                  <a:moveTo>
                    <a:pt x="74250" y="297000"/>
                  </a:moveTo>
                  <a:lnTo>
                    <a:pt x="24750" y="297000"/>
                  </a:lnTo>
                  <a:cubicBezTo>
                    <a:pt x="11087" y="296984"/>
                    <a:pt x="16" y="285913"/>
                    <a:pt x="0" y="272250"/>
                  </a:cubicBezTo>
                  <a:lnTo>
                    <a:pt x="0" y="24750"/>
                  </a:lnTo>
                  <a:cubicBezTo>
                    <a:pt x="16" y="11088"/>
                    <a:pt x="11087" y="16"/>
                    <a:pt x="24750" y="0"/>
                  </a:cubicBezTo>
                  <a:lnTo>
                    <a:pt x="118623" y="0"/>
                  </a:lnTo>
                  <a:cubicBezTo>
                    <a:pt x="125191" y="-18"/>
                    <a:pt x="131494" y="2593"/>
                    <a:pt x="136125" y="7251"/>
                  </a:cubicBezTo>
                  <a:lnTo>
                    <a:pt x="178377" y="49500"/>
                  </a:lnTo>
                  <a:lnTo>
                    <a:pt x="321750" y="49500"/>
                  </a:lnTo>
                  <a:cubicBezTo>
                    <a:pt x="335413" y="49516"/>
                    <a:pt x="346484" y="60588"/>
                    <a:pt x="346500" y="74250"/>
                  </a:cubicBezTo>
                  <a:lnTo>
                    <a:pt x="346500" y="173250"/>
                  </a:lnTo>
                  <a:lnTo>
                    <a:pt x="321750" y="173250"/>
                  </a:lnTo>
                  <a:lnTo>
                    <a:pt x="321750" y="74250"/>
                  </a:lnTo>
                  <a:lnTo>
                    <a:pt x="168123" y="74250"/>
                  </a:lnTo>
                  <a:lnTo>
                    <a:pt x="118623" y="24750"/>
                  </a:lnTo>
                  <a:lnTo>
                    <a:pt x="24750" y="24750"/>
                  </a:lnTo>
                  <a:lnTo>
                    <a:pt x="24750" y="272250"/>
                  </a:lnTo>
                  <a:lnTo>
                    <a:pt x="74250" y="272250"/>
                  </a:lnTo>
                  <a:close/>
                </a:path>
              </a:pathLst>
            </a:custGeom>
            <a:grpFill/>
            <a:ln w="122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sp>
        <p:nvSpPr>
          <p:cNvPr id="31" name="搜索：www.1314ppt.com  公众号：陈西设计之家。微信搜索即可。更多免费PPT模版教程等都可以在公众号内获取。PPT高端定制/发布会PPT设计微信：2090298045【陈西】"/>
          <p:cNvSpPr txBox="1"/>
          <p:nvPr/>
        </p:nvSpPr>
        <p:spPr>
          <a:xfrm>
            <a:off x="1183943" y="2189929"/>
            <a:ext cx="378015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14400">
              <a:defRPr/>
            </a:pPr>
            <a:r>
              <a:rPr lang="en-US" altLang="zh-CN" sz="2400">
                <a:gradFill flip="none" rotWithShape="1"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UID</a:t>
            </a:r>
            <a:r>
              <a:rPr lang="zh-CN" altLang="en-US" sz="2400">
                <a:gradFill flip="none" rotWithShape="1"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小程序与后台全栈开发</a:t>
            </a:r>
            <a:endParaRPr lang="zh-CN" altLang="en-US" sz="2400">
              <a:gradFill flip="none" rotWithShape="1">
                <a:gsLst>
                  <a:gs pos="0">
                    <a:schemeClr val="tx1">
                      <a:lumMod val="60000"/>
                      <a:lumOff val="4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32" name="搜索：www.1314ppt.com  公众号：陈西设计之家。微信搜索即可。更多免费PPT模版教程等都可以在公众号内获取。PPT高端定制/发布会PPT设计微信：2090298045【陈西】"/>
          <p:cNvSpPr txBox="1"/>
          <p:nvPr/>
        </p:nvSpPr>
        <p:spPr>
          <a:xfrm>
            <a:off x="1150922" y="2860093"/>
            <a:ext cx="373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14400">
              <a:defRPr/>
            </a:pPr>
            <a:r>
              <a:rPr lang="zh-CN" altLang="en-US" sz="2000">
                <a:gradFill flip="none" rotWithShape="1"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构建稳定的用户中心与管理闭环</a:t>
            </a:r>
            <a:endParaRPr lang="zh-CN" altLang="en-US" sz="2000">
              <a:gradFill flip="none" rotWithShape="1">
                <a:gsLst>
                  <a:gs pos="0">
                    <a:schemeClr val="tx1">
                      <a:lumMod val="60000"/>
                      <a:lumOff val="4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33" name="小标题"/>
          <p:cNvSpPr txBox="1"/>
          <p:nvPr/>
        </p:nvSpPr>
        <p:spPr>
          <a:xfrm>
            <a:off x="1183944" y="3608680"/>
            <a:ext cx="3840232" cy="164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独立负责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UID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小程序核心板块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“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我的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”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页面及配套后台管理系统的研发。基于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 Uni-app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框架，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完成了个人中心、信息修改及意见反馈等交互功能。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针对移动端复杂的图片交互场景，封装了标准化的媒体处理方案，并独立完成后台用户与产品管理模块，实现了从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C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端用户交互到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B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端数据管理的全栈业务闭环</a:t>
            </a:r>
            <a:endParaRPr lang="en-US" altLang="zh-CN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312437" y="3394880"/>
            <a:ext cx="2998660" cy="68211"/>
            <a:chOff x="925285" y="3584875"/>
            <a:chExt cx="2998824" cy="68214"/>
          </a:xfrm>
          <a:solidFill>
            <a:srgbClr val="39666D"/>
          </a:solidFill>
        </p:grpSpPr>
        <p:cxnSp>
          <p:nvCxnSpPr>
            <p:cNvPr id="35" name="搜索：www.1314ppt.com  公众号：陈西设计之家。微信搜索即可。更多免费PPT模版教程等都可以在公众号内获取。PPT高端定制/发布会PPT设计微信：2090298045【陈西】"/>
            <p:cNvCxnSpPr/>
            <p:nvPr/>
          </p:nvCxnSpPr>
          <p:spPr>
            <a:xfrm>
              <a:off x="1341732" y="3618982"/>
              <a:ext cx="2582377" cy="0"/>
            </a:xfrm>
            <a:prstGeom prst="line">
              <a:avLst/>
            </a:prstGeom>
            <a:grpFill/>
            <a:ln w="12700">
              <a:solidFill>
                <a:srgbClr val="3966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/>
            <p:cNvSpPr/>
            <p:nvPr/>
          </p:nvSpPr>
          <p:spPr>
            <a:xfrm>
              <a:off x="925285" y="3584875"/>
              <a:ext cx="518756" cy="68214"/>
            </a:xfrm>
            <a:prstGeom prst="rect">
              <a:avLst/>
            </a:prstGeom>
            <a:gradFill>
              <a:gsLst>
                <a:gs pos="0">
                  <a:srgbClr val="B6D8D4"/>
                </a:gs>
                <a:gs pos="100000">
                  <a:srgbClr val="5AA69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gradFill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sp>
        <p:nvSpPr>
          <p:cNvPr id="37" name="搜索：www.1314ppt.com  公众号：陈西设计之家。微信搜索即可。更多免费PPT模版教程等都可以在公众号内获取。PPT高端定制/发布会PPT设计微信：2090298045【陈西】"/>
          <p:cNvSpPr txBox="1"/>
          <p:nvPr/>
        </p:nvSpPr>
        <p:spPr>
          <a:xfrm>
            <a:off x="1285968" y="5762134"/>
            <a:ext cx="1413693" cy="392430"/>
          </a:xfrm>
          <a:prstGeom prst="rect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effectLst>
            <a:outerShdw blurRad="254000" dist="101600" dir="2700000" algn="tl" rotWithShape="0">
              <a:schemeClr val="dk1">
                <a:lumMod val="100000"/>
                <a:alpha val="1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独立全栈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8" grpId="0" bldLvl="0" animBg="1"/>
      <p:bldP spid="9" grpId="0" bldLvl="0" animBg="1"/>
      <p:bldP spid="10" grpId="0" bldLvl="0" animBg="1"/>
      <p:bldP spid="15" grpId="0"/>
      <p:bldP spid="16" grpId="0"/>
      <p:bldP spid="17" grpId="0" bldLvl="0" animBg="1"/>
      <p:bldP spid="18" grpId="0"/>
      <p:bldP spid="19" grpId="0"/>
      <p:bldP spid="25" grpId="0" bldLvl="0" animBg="1"/>
      <p:bldP spid="26" grpId="0"/>
      <p:bldP spid="27" grpId="0"/>
      <p:bldP spid="31" grpId="0"/>
      <p:bldP spid="32" grpId="0"/>
      <p:bldP spid="33" grpId="0"/>
      <p:bldP spid="37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972560" y="222250"/>
            <a:ext cx="42722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lvl="0" algn="ctr"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汉仪大宋简" panose="02010609000101010101" pitchFamily="49" charset="-122"/>
                <a:ea typeface="汉仪大宋简" panose="02010609000101010101" pitchFamily="49" charset="-122"/>
              </a:defRPr>
            </a:lvl1pPr>
          </a:lstStyle>
          <a:p>
            <a:pPr algn="ctr"/>
            <a:r>
              <a:rPr lang="zh-CN" altLang="en-US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rPr>
              <a:t>项目三：</a:t>
            </a:r>
            <a:r>
              <a:rPr lang="en-US" altLang="zh-CN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rPr>
              <a:t>PDA</a:t>
            </a:r>
            <a:r>
              <a:rPr lang="zh-CN" altLang="en-US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rPr>
              <a:t>仓库管理系统</a:t>
            </a:r>
            <a:endParaRPr lang="zh-CN" altLang="en-US">
              <a:latin typeface="思源宋体 CN Heavy" pitchFamily="18" charset="-122"/>
              <a:ea typeface="思源宋体 CN Heavy" pitchFamily="18" charset="-122"/>
              <a:sym typeface="方正公文黑体" panose="02000500000000000000" charset="-122"/>
            </a:endParaRPr>
          </a:p>
        </p:txBody>
      </p:sp>
      <p:grpSp>
        <p:nvGrpSpPr>
          <p:cNvPr id="32" name="PPT世界-5"/>
          <p:cNvGrpSpPr/>
          <p:nvPr>
            <p:custDataLst>
              <p:tags r:id="rId1"/>
            </p:custDataLst>
          </p:nvPr>
        </p:nvGrpSpPr>
        <p:grpSpPr>
          <a:xfrm>
            <a:off x="650875" y="5390515"/>
            <a:ext cx="11101705" cy="1297940"/>
            <a:chOff x="675994" y="4891392"/>
            <a:chExt cx="10677806" cy="1278120"/>
          </a:xfrm>
        </p:grpSpPr>
        <p:sp>
          <p:nvSpPr>
            <p:cNvPr id="33" name="PPT世界-5-1"/>
            <p:cNvSpPr txBox="1"/>
            <p:nvPr/>
          </p:nvSpPr>
          <p:spPr>
            <a:xfrm>
              <a:off x="675994" y="5350990"/>
              <a:ext cx="10677806" cy="81852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 algn="l">
                <a:lnSpc>
                  <a:spcPct val="150000"/>
                </a:lnSpc>
                <a:defRPr/>
              </a:pP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我负责了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PDA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从标签绑定、出库、盘点到系统设置的全套开发。标签绑定这块，重点解决了批量扫码时的信号冲突，能一次性把很多标签和商品关联起来。出库支持扫码和手动两种方式，设置了对应场景功率参数，防止扫到隔壁货架的货。盘点的核心是让手持机能扛住大量标签的扫描数据，同时能快速查出商品信息。最后在我的模块里，给管理员做了一个配置中心，能调整并保存硬件参数，这样换个仓库环境也能直接用，不用重复调试。</a:t>
              </a:r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675994" y="4891392"/>
              <a:ext cx="10584361" cy="568156"/>
              <a:chOff x="675994" y="5788268"/>
              <a:chExt cx="10584361" cy="568156"/>
            </a:xfrm>
          </p:grpSpPr>
          <p:sp>
            <p:nvSpPr>
              <p:cNvPr id="35" name="PPT世界-5-2"/>
              <p:cNvSpPr/>
              <p:nvPr>
                <p:custDataLst>
                  <p:tags r:id="rId2"/>
                </p:custDataLst>
              </p:nvPr>
            </p:nvSpPr>
            <p:spPr>
              <a:xfrm>
                <a:off x="675994" y="5820158"/>
                <a:ext cx="10584361" cy="42708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B6D8D4"/>
                  </a:gs>
                  <a:gs pos="100000">
                    <a:srgbClr val="5AA69D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254000" dist="114300" dir="5400000" sx="90000" sy="90000" algn="t" rotWithShape="0">
                  <a:schemeClr val="accent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sp>
            <p:nvSpPr>
              <p:cNvPr id="36" name="PPT世界-5-3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1075980" y="5821678"/>
                <a:ext cx="1862198" cy="53456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zh-CN" altLang="en-US" sz="200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rPr>
                  <a:t>标签绑定</a:t>
                </a:r>
                <a:endParaRPr lang="zh-CN" altLang="en-US" sz="20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sp>
            <p:nvSpPr>
              <p:cNvPr id="38" name="PPT世界-5-5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6382872" y="5788268"/>
                <a:ext cx="1862226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zh-CN" altLang="en-US" sz="200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rPr>
                  <a:t>标签盘点</a:t>
                </a:r>
                <a:endParaRPr lang="zh-CN" altLang="en-US" sz="20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grpSp>
            <p:nvGrpSpPr>
              <p:cNvPr id="39" name="组合 38"/>
              <p:cNvGrpSpPr/>
              <p:nvPr/>
            </p:nvGrpSpPr>
            <p:grpSpPr>
              <a:xfrm>
                <a:off x="4062729" y="6022691"/>
                <a:ext cx="382709" cy="333733"/>
                <a:chOff x="4241890" y="5915501"/>
                <a:chExt cx="382709" cy="333733"/>
              </a:xfrm>
            </p:grpSpPr>
            <p:sp>
              <p:nvSpPr>
                <p:cNvPr id="43" name="PPT世界-5-6"/>
                <p:cNvSpPr/>
                <p:nvPr/>
              </p:nvSpPr>
              <p:spPr>
                <a:xfrm rot="5400000">
                  <a:off x="4214497" y="5942894"/>
                  <a:ext cx="333733" cy="278947"/>
                </a:xfrm>
                <a:prstGeom prst="triangle">
                  <a:avLst/>
                </a:prstGeom>
                <a:noFill/>
                <a:ln w="158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 defTabSz="914400">
                    <a:defRPr/>
                  </a:pPr>
                  <a:endParaRPr lang="zh-CN" altLang="en-US" sz="1800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endParaRPr>
                </a:p>
              </p:txBody>
            </p:sp>
            <p:sp>
              <p:nvSpPr>
                <p:cNvPr id="44" name="PPT世界-5-7"/>
                <p:cNvSpPr/>
                <p:nvPr/>
              </p:nvSpPr>
              <p:spPr>
                <a:xfrm rot="5400000">
                  <a:off x="4318259" y="5942894"/>
                  <a:ext cx="333733" cy="278947"/>
                </a:xfrm>
                <a:prstGeom prst="triangle">
                  <a:avLst/>
                </a:prstGeom>
                <a:noFill/>
                <a:ln w="158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 defTabSz="914400">
                    <a:defRPr/>
                  </a:pPr>
                  <a:endParaRPr lang="zh-CN" altLang="en-US" sz="1800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7862476" y="6022691"/>
                <a:ext cx="382709" cy="333733"/>
                <a:chOff x="7984763" y="5915501"/>
                <a:chExt cx="382709" cy="333733"/>
              </a:xfrm>
            </p:grpSpPr>
            <p:sp>
              <p:nvSpPr>
                <p:cNvPr id="41" name="PPT世界-5-8"/>
                <p:cNvSpPr/>
                <p:nvPr/>
              </p:nvSpPr>
              <p:spPr>
                <a:xfrm rot="5400000">
                  <a:off x="7957370" y="5942894"/>
                  <a:ext cx="333733" cy="278947"/>
                </a:xfrm>
                <a:prstGeom prst="triangle">
                  <a:avLst/>
                </a:prstGeom>
                <a:noFill/>
                <a:ln w="158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 defTabSz="914400">
                    <a:defRPr/>
                  </a:pPr>
                  <a:endParaRPr lang="zh-CN" altLang="en-US" sz="1800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endParaRPr>
                </a:p>
              </p:txBody>
            </p:sp>
            <p:sp>
              <p:nvSpPr>
                <p:cNvPr id="42" name="PPT世界-5-9"/>
                <p:cNvSpPr/>
                <p:nvPr/>
              </p:nvSpPr>
              <p:spPr>
                <a:xfrm rot="5400000">
                  <a:off x="8061132" y="5942894"/>
                  <a:ext cx="333733" cy="278947"/>
                </a:xfrm>
                <a:prstGeom prst="triangle">
                  <a:avLst/>
                </a:prstGeom>
                <a:noFill/>
                <a:ln w="15875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 defTabSz="914400">
                    <a:defRPr/>
                  </a:pPr>
                  <a:endParaRPr lang="zh-CN" altLang="en-US" sz="1800" kern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汉仪书魂体简" panose="02010600000101010101" charset="-122"/>
                    <a:sym typeface="汉仪书宋二简"/>
                  </a:endParaRPr>
                </a:p>
              </p:txBody>
            </p:sp>
          </p:grpSp>
        </p:grpSp>
      </p:grpSp>
      <p:pic>
        <p:nvPicPr>
          <p:cNvPr id="3" name="图片 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311265" y="778510"/>
            <a:ext cx="2304415" cy="457771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9030970" y="773430"/>
            <a:ext cx="2303780" cy="4575175"/>
          </a:xfrm>
          <a:prstGeom prst="rect">
            <a:avLst/>
          </a:prstGeom>
        </p:spPr>
      </p:pic>
      <p:sp>
        <p:nvSpPr>
          <p:cNvPr id="46" name="PPT世界-5-5"/>
          <p:cNvSpPr txBox="1"/>
          <p:nvPr>
            <p:custDataLst>
              <p:tags r:id="rId9"/>
            </p:custDataLst>
          </p:nvPr>
        </p:nvSpPr>
        <p:spPr>
          <a:xfrm>
            <a:off x="9413440" y="5414253"/>
            <a:ext cx="1921747" cy="37780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zh-CN" altLang="en-US" sz="20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我的</a:t>
            </a:r>
            <a:endParaRPr lang="zh-CN" altLang="en-US" sz="20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pic>
        <p:nvPicPr>
          <p:cNvPr id="47" name="图片 46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3597910" y="797560"/>
            <a:ext cx="2298065" cy="4563110"/>
          </a:xfrm>
          <a:prstGeom prst="rect">
            <a:avLst/>
          </a:prstGeom>
        </p:spPr>
      </p:pic>
      <p:sp>
        <p:nvSpPr>
          <p:cNvPr id="48" name="PPT世界-5-4"/>
          <p:cNvSpPr txBox="1"/>
          <p:nvPr>
            <p:custDataLst>
              <p:tags r:id="rId12"/>
            </p:custDataLst>
          </p:nvPr>
        </p:nvSpPr>
        <p:spPr>
          <a:xfrm>
            <a:off x="3802380" y="5414010"/>
            <a:ext cx="1889125" cy="3778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zh-CN" altLang="en-US" sz="20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出库</a:t>
            </a:r>
            <a:endParaRPr lang="zh-CN" altLang="en-US" sz="20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pic>
        <p:nvPicPr>
          <p:cNvPr id="49" name="图片 48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936625" y="778510"/>
            <a:ext cx="2300605" cy="4569460"/>
          </a:xfrm>
          <a:prstGeom prst="rect">
            <a:avLst/>
          </a:prstGeom>
        </p:spPr>
      </p:pic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320458" y="446099"/>
            <a:ext cx="5572519" cy="785143"/>
            <a:chOff x="1679798" y="438128"/>
            <a:chExt cx="5572519" cy="785143"/>
          </a:xfrm>
        </p:grpSpPr>
        <p:sp>
          <p:nvSpPr>
            <p:cNvPr id="6" name="文本框 5"/>
            <p:cNvSpPr txBox="1"/>
            <p:nvPr/>
          </p:nvSpPr>
          <p:spPr>
            <a:xfrm>
              <a:off x="1974318" y="438128"/>
              <a:ext cx="49834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>
                <a:defRPr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</a:defRPr>
              </a:lvl1pPr>
            </a:lstStyle>
            <a:p>
              <a:pPr algn="ctr"/>
              <a:r>
                <a:rPr lang="en-US" altLang="zh-CN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PDA</a:t>
              </a:r>
              <a:r>
                <a:rPr lang="zh-CN" altLang="en-US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仓库管理系统主要工作内容</a:t>
              </a:r>
              <a:endParaRPr lang="zh-CN" altLang="en-US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79798" y="977050"/>
              <a:ext cx="557251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en-US" altLang="zh-CN" sz="10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Financial industry investment return analysis marketing report</a:t>
              </a:r>
              <a:endParaRPr lang="zh-CN" altLang="en-US" sz="10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</p:grpSp>
      <p:sp>
        <p:nvSpPr>
          <p:cNvPr id="5" name="椭圆 4"/>
          <p:cNvSpPr/>
          <p:nvPr/>
        </p:nvSpPr>
        <p:spPr>
          <a:xfrm>
            <a:off x="1209944" y="5163739"/>
            <a:ext cx="9772112" cy="1059795"/>
          </a:xfrm>
          <a:prstGeom prst="ellipse">
            <a:avLst/>
          </a:prstGeom>
          <a:noFill/>
          <a:ln>
            <a:gradFill>
              <a:gsLst>
                <a:gs pos="0">
                  <a:schemeClr val="tx1">
                    <a:alpha val="0"/>
                  </a:schemeClr>
                </a:gs>
                <a:gs pos="100000">
                  <a:srgbClr val="39666D">
                    <a:alpha val="60000"/>
                  </a:srgbClr>
                </a:gs>
              </a:gsLst>
              <a:lin ang="5400000" scaled="1"/>
            </a:gradFill>
          </a:ln>
          <a:effectLst>
            <a:outerShdw blurRad="508000" dist="190500" dir="5400000" sx="95000" sy="95000" algn="t" rotWithShape="0">
              <a:schemeClr val="dk1">
                <a:lumMod val="10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2341906" y="5659011"/>
            <a:ext cx="7508190" cy="1092471"/>
          </a:xfrm>
          <a:prstGeom prst="ellipse">
            <a:avLst/>
          </a:prstGeom>
          <a:noFill/>
          <a:ln>
            <a:gradFill>
              <a:gsLst>
                <a:gs pos="0">
                  <a:schemeClr val="tx1">
                    <a:alpha val="0"/>
                  </a:schemeClr>
                </a:gs>
                <a:gs pos="100000">
                  <a:srgbClr val="39666D">
                    <a:alpha val="60000"/>
                  </a:srgbClr>
                </a:gs>
              </a:gsLst>
              <a:lin ang="5400000" scaled="1"/>
            </a:gradFill>
          </a:ln>
          <a:effectLst>
            <a:outerShdw blurRad="508000" dist="190500" dir="5400000" sx="95000" sy="95000" algn="t" rotWithShape="0">
              <a:schemeClr val="dk1">
                <a:lumMod val="10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cxnSp>
        <p:nvCxnSpPr>
          <p:cNvPr id="9" name="直接连接符 8"/>
          <p:cNvCxnSpPr/>
          <p:nvPr>
            <p:custDataLst>
              <p:tags r:id="rId1"/>
            </p:custDataLst>
          </p:nvPr>
        </p:nvCxnSpPr>
        <p:spPr>
          <a:xfrm flipH="1">
            <a:off x="3624399" y="4620163"/>
            <a:ext cx="0" cy="935948"/>
          </a:xfrm>
          <a:prstGeom prst="line">
            <a:avLst/>
          </a:prstGeom>
          <a:noFill/>
          <a:ln w="12700" cap="flat" cmpd="sng" algn="ctr">
            <a:solidFill>
              <a:srgbClr val="39666D"/>
            </a:solidFill>
            <a:prstDash val="dash"/>
            <a:miter lim="800000"/>
          </a:ln>
          <a:effectLst/>
        </p:spPr>
      </p:cxnSp>
      <p:cxnSp>
        <p:nvCxnSpPr>
          <p:cNvPr id="10" name="直接连接符 9"/>
          <p:cNvCxnSpPr/>
          <p:nvPr>
            <p:custDataLst>
              <p:tags r:id="rId2"/>
            </p:custDataLst>
          </p:nvPr>
        </p:nvCxnSpPr>
        <p:spPr>
          <a:xfrm flipH="1">
            <a:off x="8567602" y="4620163"/>
            <a:ext cx="0" cy="935948"/>
          </a:xfrm>
          <a:prstGeom prst="line">
            <a:avLst/>
          </a:prstGeom>
          <a:noFill/>
          <a:ln w="12700" cap="flat" cmpd="sng" algn="ctr">
            <a:solidFill>
              <a:srgbClr val="39666D"/>
            </a:solidFill>
            <a:prstDash val="dash"/>
            <a:miter lim="800000"/>
          </a:ln>
          <a:effectLst/>
        </p:spPr>
      </p:cxnSp>
      <p:cxnSp>
        <p:nvCxnSpPr>
          <p:cNvPr id="11" name="直接连接符 10"/>
          <p:cNvCxnSpPr/>
          <p:nvPr/>
        </p:nvCxnSpPr>
        <p:spPr>
          <a:xfrm flipH="1">
            <a:off x="1828082" y="4903515"/>
            <a:ext cx="0" cy="935948"/>
          </a:xfrm>
          <a:prstGeom prst="line">
            <a:avLst/>
          </a:prstGeom>
          <a:noFill/>
          <a:ln w="12700" cap="flat" cmpd="sng" algn="ctr">
            <a:solidFill>
              <a:srgbClr val="C7AF93"/>
            </a:solidFill>
            <a:prstDash val="dash"/>
            <a:miter lim="800000"/>
          </a:ln>
          <a:effectLst/>
        </p:spPr>
      </p:cxnSp>
      <p:cxnSp>
        <p:nvCxnSpPr>
          <p:cNvPr id="12" name="直接连接符 11"/>
          <p:cNvCxnSpPr/>
          <p:nvPr/>
        </p:nvCxnSpPr>
        <p:spPr>
          <a:xfrm flipH="1">
            <a:off x="10363639" y="4908595"/>
            <a:ext cx="0" cy="935948"/>
          </a:xfrm>
          <a:prstGeom prst="line">
            <a:avLst/>
          </a:prstGeom>
          <a:noFill/>
          <a:ln w="12700" cap="flat" cmpd="sng" algn="ctr">
            <a:solidFill>
              <a:srgbClr val="C7AF93"/>
            </a:solidFill>
            <a:prstDash val="dash"/>
            <a:miter lim="800000"/>
          </a:ln>
          <a:effectLst/>
        </p:spPr>
      </p:cxnSp>
      <p:sp>
        <p:nvSpPr>
          <p:cNvPr id="13" name="椭圆 12"/>
          <p:cNvSpPr/>
          <p:nvPr>
            <p:custDataLst>
              <p:tags r:id="rId3"/>
            </p:custDataLst>
          </p:nvPr>
        </p:nvSpPr>
        <p:spPr>
          <a:xfrm>
            <a:off x="1445951" y="2363140"/>
            <a:ext cx="744249" cy="744249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24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01</a:t>
            </a:r>
            <a:endParaRPr lang="zh-CN" altLang="en-US" sz="24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4" name="椭圆 13"/>
          <p:cNvSpPr/>
          <p:nvPr>
            <p:custDataLst>
              <p:tags r:id="rId4"/>
            </p:custDataLst>
          </p:nvPr>
        </p:nvSpPr>
        <p:spPr>
          <a:xfrm>
            <a:off x="3252274" y="1867867"/>
            <a:ext cx="744249" cy="744249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24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02</a:t>
            </a:r>
            <a:endParaRPr lang="zh-CN" altLang="en-US" sz="24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5" name="椭圆 14"/>
          <p:cNvSpPr/>
          <p:nvPr>
            <p:custDataLst>
              <p:tags r:id="rId5"/>
            </p:custDataLst>
          </p:nvPr>
        </p:nvSpPr>
        <p:spPr>
          <a:xfrm>
            <a:off x="8195478" y="1867867"/>
            <a:ext cx="744249" cy="744249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24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04</a:t>
            </a:r>
            <a:endParaRPr lang="zh-CN" altLang="en-US" sz="24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6" name="椭圆 15"/>
          <p:cNvSpPr/>
          <p:nvPr>
            <p:custDataLst>
              <p:tags r:id="rId6"/>
            </p:custDataLst>
          </p:nvPr>
        </p:nvSpPr>
        <p:spPr>
          <a:xfrm>
            <a:off x="9991514" y="2363140"/>
            <a:ext cx="744249" cy="744249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24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05</a:t>
            </a:r>
            <a:endParaRPr lang="zh-CN" altLang="en-US" sz="24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7" name="textcount"/>
          <p:cNvSpPr txBox="1"/>
          <p:nvPr>
            <p:custDataLst>
              <p:tags r:id="rId7"/>
            </p:custDataLst>
          </p:nvPr>
        </p:nvSpPr>
        <p:spPr>
          <a:xfrm>
            <a:off x="914983" y="3536109"/>
            <a:ext cx="1837625" cy="11988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掌握标签识别、数据读取及防碰撞机制。完成手持机（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PDA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）与标签通信的底层链路打通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8" name="textcount"/>
          <p:cNvSpPr txBox="1"/>
          <p:nvPr>
            <p:custDataLst>
              <p:tags r:id="rId8"/>
            </p:custDataLst>
          </p:nvPr>
        </p:nvSpPr>
        <p:spPr>
          <a:xfrm>
            <a:off x="886256" y="3190747"/>
            <a:ext cx="1895078" cy="36830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defRPr/>
            </a:pPr>
            <a:r>
              <a:rPr lang="zh-CN" altLang="en-US" sz="1800">
                <a:gradFill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硬件底层对接</a:t>
            </a:r>
            <a:endParaRPr lang="zh-CN" altLang="en-US" sz="1800">
              <a:gradFill>
                <a:gsLst>
                  <a:gs pos="0">
                    <a:schemeClr val="tx1">
                      <a:lumMod val="60000"/>
                      <a:lumOff val="4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9" name="textcount"/>
          <p:cNvSpPr txBox="1"/>
          <p:nvPr>
            <p:custDataLst>
              <p:tags r:id="rId9"/>
            </p:custDataLst>
          </p:nvPr>
        </p:nvSpPr>
        <p:spPr>
          <a:xfrm>
            <a:off x="2700898" y="3040835"/>
            <a:ext cx="1837625" cy="14763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将原生的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RFID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扫描、广播监听等生命周期封装为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Uni-app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插件管理类，实现业务逻辑与硬件驱动的分离。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0" name="textcount"/>
          <p:cNvSpPr txBox="1"/>
          <p:nvPr>
            <p:custDataLst>
              <p:tags r:id="rId10"/>
            </p:custDataLst>
          </p:nvPr>
        </p:nvSpPr>
        <p:spPr>
          <a:xfrm>
            <a:off x="2672171" y="2695474"/>
            <a:ext cx="1895078" cy="36830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defRPr/>
            </a:pPr>
            <a:r>
              <a:rPr lang="zh-CN" altLang="en-US" sz="1800">
                <a:gradFill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原生插件封装</a:t>
            </a:r>
            <a:endParaRPr lang="zh-CN" altLang="en-US" sz="1800">
              <a:gradFill>
                <a:gsLst>
                  <a:gs pos="0">
                    <a:schemeClr val="tx1">
                      <a:lumMod val="60000"/>
                      <a:lumOff val="4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1" name="textcount"/>
          <p:cNvSpPr txBox="1"/>
          <p:nvPr>
            <p:custDataLst>
              <p:tags r:id="rId11"/>
            </p:custDataLst>
          </p:nvPr>
        </p:nvSpPr>
        <p:spPr>
          <a:xfrm>
            <a:off x="7653479" y="3040835"/>
            <a:ext cx="1837625" cy="14763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推进项目从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2.x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到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3.x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版本的重构与迁移。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重构登录鉴权模块。设计并落地新的数据库表结构适配当前系统。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2" name="textcount"/>
          <p:cNvSpPr txBox="1"/>
          <p:nvPr>
            <p:custDataLst>
              <p:tags r:id="rId12"/>
            </p:custDataLst>
          </p:nvPr>
        </p:nvSpPr>
        <p:spPr>
          <a:xfrm>
            <a:off x="7624754" y="2695474"/>
            <a:ext cx="1895078" cy="36830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defRPr/>
            </a:pPr>
            <a:r>
              <a:rPr lang="zh-CN" altLang="en-US" sz="1800">
                <a:gradFill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系统架构升级</a:t>
            </a:r>
            <a:endParaRPr lang="zh-CN" altLang="en-US" sz="1800">
              <a:gradFill>
                <a:gsLst>
                  <a:gs pos="0">
                    <a:schemeClr val="tx1">
                      <a:lumMod val="60000"/>
                      <a:lumOff val="4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3" name="textcount"/>
          <p:cNvSpPr txBox="1"/>
          <p:nvPr>
            <p:custDataLst>
              <p:tags r:id="rId13"/>
            </p:custDataLst>
          </p:nvPr>
        </p:nvSpPr>
        <p:spPr>
          <a:xfrm>
            <a:off x="9444826" y="3536109"/>
            <a:ext cx="1837625" cy="11988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开发手动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/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扫描出库切换功能，实现标签与不同批次商品的关联与解绑；完成盘库差异记录。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4" name="textcount"/>
          <p:cNvSpPr txBox="1"/>
          <p:nvPr>
            <p:custDataLst>
              <p:tags r:id="rId14"/>
            </p:custDataLst>
          </p:nvPr>
        </p:nvSpPr>
        <p:spPr>
          <a:xfrm>
            <a:off x="9416100" y="3190747"/>
            <a:ext cx="1895078" cy="36830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defRPr/>
            </a:pPr>
            <a:r>
              <a:rPr lang="zh-CN" altLang="en-US" sz="1800">
                <a:gradFill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核心业务闭环</a:t>
            </a:r>
            <a:endParaRPr lang="zh-CN" altLang="en-US" sz="1800">
              <a:gradFill>
                <a:gsLst>
                  <a:gs pos="0">
                    <a:schemeClr val="tx1">
                      <a:lumMod val="60000"/>
                      <a:lumOff val="4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081780" y="5255895"/>
            <a:ext cx="3805555" cy="5835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 algn="ctr">
              <a:defRPr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+mj-ea"/>
                <a:ea typeface="+mj-ea"/>
              </a:defRPr>
            </a:lvl1pPr>
          </a:lstStyle>
          <a:p>
            <a:pPr>
              <a:defRPr/>
            </a:pPr>
            <a:r>
              <a: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硬件对接</a:t>
            </a:r>
            <a:r>
              <a:rPr lang="en-US" altLang="zh-CN" sz="3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-</a:t>
            </a:r>
            <a:r>
              <a: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系统升级</a:t>
            </a:r>
            <a:endParaRPr lang="zh-CN" altLang="en-US" sz="3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cxnSp>
        <p:nvCxnSpPr>
          <p:cNvPr id="26" name="直接连接符 25"/>
          <p:cNvCxnSpPr/>
          <p:nvPr>
            <p:custDataLst>
              <p:tags r:id="rId15"/>
            </p:custDataLst>
          </p:nvPr>
        </p:nvCxnSpPr>
        <p:spPr>
          <a:xfrm flipH="1">
            <a:off x="6096001" y="4127451"/>
            <a:ext cx="0" cy="935948"/>
          </a:xfrm>
          <a:prstGeom prst="line">
            <a:avLst/>
          </a:prstGeom>
          <a:noFill/>
          <a:ln w="12700" cap="flat" cmpd="sng" algn="ctr">
            <a:solidFill>
              <a:srgbClr val="C7AF93"/>
            </a:solidFill>
            <a:prstDash val="dash"/>
            <a:miter lim="800000"/>
          </a:ln>
          <a:effectLst/>
        </p:spPr>
      </p:cxnSp>
      <p:sp>
        <p:nvSpPr>
          <p:cNvPr id="27" name="椭圆 26"/>
          <p:cNvSpPr/>
          <p:nvPr>
            <p:custDataLst>
              <p:tags r:id="rId16"/>
            </p:custDataLst>
          </p:nvPr>
        </p:nvSpPr>
        <p:spPr>
          <a:xfrm>
            <a:off x="5723876" y="1602690"/>
            <a:ext cx="744249" cy="744249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24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03</a:t>
            </a:r>
            <a:endParaRPr lang="zh-CN" altLang="en-US" sz="24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8" name="textcount"/>
          <p:cNvSpPr txBox="1"/>
          <p:nvPr>
            <p:custDataLst>
              <p:tags r:id="rId17"/>
            </p:custDataLst>
          </p:nvPr>
        </p:nvSpPr>
        <p:spPr>
          <a:xfrm>
            <a:off x="4556125" y="2775585"/>
            <a:ext cx="3068955" cy="11988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解决扫描广播冲突与信号干扰。设计权限隔离，仅管理员可调整不同场景下的功率参数并持久化保存。优化标签的动态渲染，海量标签也能快速渲染。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9" name="textcount"/>
          <p:cNvSpPr txBox="1"/>
          <p:nvPr>
            <p:custDataLst>
              <p:tags r:id="rId18"/>
            </p:custDataLst>
          </p:nvPr>
        </p:nvSpPr>
        <p:spPr>
          <a:xfrm>
            <a:off x="5148463" y="2430295"/>
            <a:ext cx="1895078" cy="36830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defRPr/>
            </a:pPr>
            <a:r>
              <a:rPr lang="zh-CN" altLang="en-US" sz="1800">
                <a:gradFill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场景参数调优</a:t>
            </a:r>
            <a:endParaRPr lang="zh-CN" altLang="en-US" sz="1800">
              <a:gradFill>
                <a:gsLst>
                  <a:gs pos="0">
                    <a:schemeClr val="tx1">
                      <a:lumMod val="60000"/>
                      <a:lumOff val="4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8" grpId="0" bldLvl="0" animBg="1"/>
      <p:bldP spid="13" grpId="0" bldLvl="0" animBg="1"/>
      <p:bldP spid="14" grpId="0" bldLvl="0" animBg="1"/>
      <p:bldP spid="15" grpId="0" bldLvl="0" animBg="1"/>
      <p:bldP spid="16" grpId="0" bldLvl="0" animBg="1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7" grpId="0" bldLvl="0" animBg="1"/>
      <p:bldP spid="28" grpId="0"/>
      <p:bldP spid="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>
            <a:off x="2972736" y="236353"/>
            <a:ext cx="6464562" cy="6464562"/>
          </a:xfrm>
          <a:prstGeom prst="ellipse">
            <a:avLst/>
          </a:prstGeom>
          <a:noFill/>
          <a:ln>
            <a:solidFill>
              <a:srgbClr val="B6D8D4">
                <a:alpha val="73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616276" y="879893"/>
            <a:ext cx="5177482" cy="517748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rgbClr val="B6D8D4">
                  <a:alpha val="6000"/>
                </a:srgbClr>
              </a:gs>
              <a:gs pos="100000">
                <a:srgbClr val="B6D8D4">
                  <a:alpha val="58000"/>
                </a:srgbClr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50">
            <a:off x="-733657" y="3083970"/>
            <a:ext cx="7699833" cy="66449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50" flipH="1" flipV="1">
            <a:off x="5238209" y="-2865831"/>
            <a:ext cx="7699833" cy="66449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  <p:sp>
        <p:nvSpPr>
          <p:cNvPr id="16" name="椭圆 15"/>
          <p:cNvSpPr/>
          <p:nvPr/>
        </p:nvSpPr>
        <p:spPr>
          <a:xfrm>
            <a:off x="8660807" y="5842726"/>
            <a:ext cx="902853" cy="902853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287345" y="1654479"/>
            <a:ext cx="1016645" cy="1016645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080838" y="1910958"/>
            <a:ext cx="794672" cy="794672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774535" y="2705630"/>
            <a:ext cx="6852544" cy="1192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zh-CN" altLang="en-US" sz="5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自我评价与反思</a:t>
            </a:r>
            <a:endParaRPr lang="zh-CN" altLang="en-US" sz="540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740693" y="2122797"/>
            <a:ext cx="492022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3600">
                <a:gradFill>
                  <a:gsLst>
                    <a:gs pos="0">
                      <a:srgbClr val="B6D8D4"/>
                    </a:gs>
                    <a:gs pos="76000">
                      <a:srgbClr val="5AA69D"/>
                    </a:gs>
                  </a:gsLst>
                  <a:lin ang="5400000" scaled="0"/>
                </a:gra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PART 04</a:t>
            </a:r>
            <a:endParaRPr lang="en-US" altLang="zh-CN" sz="3600">
              <a:gradFill>
                <a:gsLst>
                  <a:gs pos="0">
                    <a:srgbClr val="B6D8D4"/>
                  </a:gs>
                  <a:gs pos="76000">
                    <a:srgbClr val="5AA69D"/>
                  </a:gs>
                </a:gsLst>
                <a:lin ang="5400000" scaled="0"/>
              </a:gra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999486" y="3929677"/>
            <a:ext cx="4402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this paper expounds  reasons 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it expounds the reasons for applying for this project combining with the actual situation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6036237" y="4796283"/>
            <a:ext cx="329140" cy="0"/>
          </a:xfrm>
          <a:prstGeom prst="line">
            <a:avLst/>
          </a:prstGeom>
          <a:ln w="57150">
            <a:solidFill>
              <a:srgbClr val="5AA69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75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25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7" fill="hold"/>
                                        <p:tgtEl>
                                          <p:spTgt spid="16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75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34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7" fill="hold"/>
                                        <p:tgtEl>
                                          <p:spTgt spid="17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75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43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7" fill="hold"/>
                                        <p:tgtEl>
                                          <p:spTgt spid="18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15" grpId="0" bldLvl="0" animBg="1"/>
      <p:bldP spid="16" grpId="0" bldLvl="0" animBg="1"/>
      <p:bldP spid="16" grpId="1" bldLvl="0" animBg="1"/>
      <p:bldP spid="16" grpId="2" bldLvl="0" animBg="1"/>
      <p:bldP spid="16" grpId="3" bldLvl="0" animBg="1"/>
      <p:bldP spid="17" grpId="0" bldLvl="0" animBg="1"/>
      <p:bldP spid="17" grpId="1" bldLvl="0" animBg="1"/>
      <p:bldP spid="17" grpId="2" bldLvl="0" animBg="1"/>
      <p:bldP spid="17" grpId="3" bldLvl="0" animBg="1"/>
      <p:bldP spid="18" grpId="0" bldLvl="0" animBg="1"/>
      <p:bldP spid="18" grpId="1" bldLvl="0" animBg="1"/>
      <p:bldP spid="18" grpId="2" bldLvl="0" animBg="1"/>
      <p:bldP spid="18" grpId="3" bldLvl="0" animBg="1"/>
      <p:bldP spid="19" grpId="0"/>
      <p:bldP spid="20" grpId="0"/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320458" y="446099"/>
            <a:ext cx="5572519" cy="785143"/>
            <a:chOff x="1679798" y="438128"/>
            <a:chExt cx="5572519" cy="785143"/>
          </a:xfrm>
        </p:grpSpPr>
        <p:sp>
          <p:nvSpPr>
            <p:cNvPr id="6" name="文本框 5"/>
            <p:cNvSpPr txBox="1"/>
            <p:nvPr/>
          </p:nvSpPr>
          <p:spPr>
            <a:xfrm>
              <a:off x="1680679" y="438128"/>
              <a:ext cx="55707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>
                <a:defRPr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</a:defRPr>
              </a:lvl1pPr>
            </a:lstStyle>
            <a:p>
              <a:r>
                <a:rPr lang="zh-CN" altLang="en-US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对自身工作表现的自我评价和反思</a:t>
              </a:r>
              <a:endParaRPr lang="zh-CN" altLang="en-US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79798" y="977050"/>
              <a:ext cx="557251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en-US" altLang="zh-CN" sz="10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Financial industry investment return analysis marketing report</a:t>
              </a:r>
              <a:endParaRPr lang="zh-CN" altLang="en-US" sz="10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</p:grpSp>
      <p:grpSp>
        <p:nvGrpSpPr>
          <p:cNvPr id="5" name="PPT世界-2"/>
          <p:cNvGrpSpPr/>
          <p:nvPr/>
        </p:nvGrpSpPr>
        <p:grpSpPr>
          <a:xfrm>
            <a:off x="2409666" y="1229157"/>
            <a:ext cx="7395818" cy="1929151"/>
            <a:chOff x="2409463" y="1378121"/>
            <a:chExt cx="7396224" cy="1929256"/>
          </a:xfrm>
        </p:grpSpPr>
        <p:sp>
          <p:nvSpPr>
            <p:cNvPr id="8" name="PPT世界-2-1"/>
            <p:cNvSpPr/>
            <p:nvPr/>
          </p:nvSpPr>
          <p:spPr>
            <a:xfrm>
              <a:off x="3572718" y="1498168"/>
              <a:ext cx="5073571" cy="665908"/>
            </a:xfrm>
            <a:custGeom>
              <a:avLst/>
              <a:gdLst>
                <a:gd name="connsiteX0" fmla="*/ 0 w 9444942"/>
                <a:gd name="connsiteY0" fmla="*/ 0 h 1620456"/>
                <a:gd name="connsiteX1" fmla="*/ 1574157 w 9444942"/>
                <a:gd name="connsiteY1" fmla="*/ 0 h 1620456"/>
                <a:gd name="connsiteX2" fmla="*/ 1574157 w 9444942"/>
                <a:gd name="connsiteY2" fmla="*/ 0 h 1620456"/>
                <a:gd name="connsiteX3" fmla="*/ 3935393 w 9444942"/>
                <a:gd name="connsiteY3" fmla="*/ 0 h 1620456"/>
                <a:gd name="connsiteX4" fmla="*/ 9444942 w 9444942"/>
                <a:gd name="connsiteY4" fmla="*/ 0 h 1620456"/>
                <a:gd name="connsiteX5" fmla="*/ 9444942 w 9444942"/>
                <a:gd name="connsiteY5" fmla="*/ 945266 h 1620456"/>
                <a:gd name="connsiteX6" fmla="*/ 9444942 w 9444942"/>
                <a:gd name="connsiteY6" fmla="*/ 945266 h 1620456"/>
                <a:gd name="connsiteX7" fmla="*/ 9444942 w 9444942"/>
                <a:gd name="connsiteY7" fmla="*/ 1350380 h 1620456"/>
                <a:gd name="connsiteX8" fmla="*/ 9444942 w 9444942"/>
                <a:gd name="connsiteY8" fmla="*/ 1620456 h 1620456"/>
                <a:gd name="connsiteX9" fmla="*/ 3935393 w 9444942"/>
                <a:gd name="connsiteY9" fmla="*/ 1620456 h 1620456"/>
                <a:gd name="connsiteX10" fmla="*/ 2812704 w 9444942"/>
                <a:gd name="connsiteY10" fmla="*/ 2042925 h 1620456"/>
                <a:gd name="connsiteX11" fmla="*/ 1574157 w 9444942"/>
                <a:gd name="connsiteY11" fmla="*/ 1620456 h 1620456"/>
                <a:gd name="connsiteX12" fmla="*/ 0 w 9444942"/>
                <a:gd name="connsiteY12" fmla="*/ 1620456 h 1620456"/>
                <a:gd name="connsiteX13" fmla="*/ 0 w 9444942"/>
                <a:gd name="connsiteY13" fmla="*/ 1350380 h 1620456"/>
                <a:gd name="connsiteX14" fmla="*/ 0 w 9444942"/>
                <a:gd name="connsiteY14" fmla="*/ 945266 h 1620456"/>
                <a:gd name="connsiteX15" fmla="*/ 0 w 9444942"/>
                <a:gd name="connsiteY15" fmla="*/ 945266 h 1620456"/>
                <a:gd name="connsiteX16" fmla="*/ 0 w 9444942"/>
                <a:gd name="connsiteY16" fmla="*/ 0 h 1620456"/>
                <a:gd name="connsiteX0-1" fmla="*/ 0 w 9444942"/>
                <a:gd name="connsiteY0-2" fmla="*/ 0 h 2042925"/>
                <a:gd name="connsiteX1-3" fmla="*/ 1574157 w 9444942"/>
                <a:gd name="connsiteY1-4" fmla="*/ 0 h 2042925"/>
                <a:gd name="connsiteX2-5" fmla="*/ 1574157 w 9444942"/>
                <a:gd name="connsiteY2-6" fmla="*/ 0 h 2042925"/>
                <a:gd name="connsiteX3-7" fmla="*/ 3935393 w 9444942"/>
                <a:gd name="connsiteY3-8" fmla="*/ 0 h 2042925"/>
                <a:gd name="connsiteX4-9" fmla="*/ 9444942 w 9444942"/>
                <a:gd name="connsiteY4-10" fmla="*/ 0 h 2042925"/>
                <a:gd name="connsiteX5-11" fmla="*/ 9444942 w 9444942"/>
                <a:gd name="connsiteY5-12" fmla="*/ 945266 h 2042925"/>
                <a:gd name="connsiteX6-13" fmla="*/ 9444942 w 9444942"/>
                <a:gd name="connsiteY6-14" fmla="*/ 945266 h 2042925"/>
                <a:gd name="connsiteX7-15" fmla="*/ 9444942 w 9444942"/>
                <a:gd name="connsiteY7-16" fmla="*/ 1350380 h 2042925"/>
                <a:gd name="connsiteX8-17" fmla="*/ 9444942 w 9444942"/>
                <a:gd name="connsiteY8-18" fmla="*/ 1620456 h 2042925"/>
                <a:gd name="connsiteX9-19" fmla="*/ 3935393 w 9444942"/>
                <a:gd name="connsiteY9-20" fmla="*/ 1620456 h 2042925"/>
                <a:gd name="connsiteX10-21" fmla="*/ 2812704 w 9444942"/>
                <a:gd name="connsiteY10-22" fmla="*/ 2042925 h 2042925"/>
                <a:gd name="connsiteX11-23" fmla="*/ 2419109 w 9444942"/>
                <a:gd name="connsiteY11-24" fmla="*/ 1632031 h 2042925"/>
                <a:gd name="connsiteX12-25" fmla="*/ 0 w 9444942"/>
                <a:gd name="connsiteY12-26" fmla="*/ 1620456 h 2042925"/>
                <a:gd name="connsiteX13-27" fmla="*/ 0 w 9444942"/>
                <a:gd name="connsiteY13-28" fmla="*/ 1350380 h 2042925"/>
                <a:gd name="connsiteX14-29" fmla="*/ 0 w 9444942"/>
                <a:gd name="connsiteY14-30" fmla="*/ 945266 h 2042925"/>
                <a:gd name="connsiteX15-31" fmla="*/ 0 w 9444942"/>
                <a:gd name="connsiteY15-32" fmla="*/ 945266 h 2042925"/>
                <a:gd name="connsiteX16-33" fmla="*/ 0 w 9444942"/>
                <a:gd name="connsiteY16-34" fmla="*/ 0 h 2042925"/>
                <a:gd name="connsiteX0-35" fmla="*/ 0 w 9444942"/>
                <a:gd name="connsiteY0-36" fmla="*/ 0 h 2042925"/>
                <a:gd name="connsiteX1-37" fmla="*/ 1574157 w 9444942"/>
                <a:gd name="connsiteY1-38" fmla="*/ 0 h 2042925"/>
                <a:gd name="connsiteX2-39" fmla="*/ 1574157 w 9444942"/>
                <a:gd name="connsiteY2-40" fmla="*/ 0 h 2042925"/>
                <a:gd name="connsiteX3-41" fmla="*/ 3935393 w 9444942"/>
                <a:gd name="connsiteY3-42" fmla="*/ 0 h 2042925"/>
                <a:gd name="connsiteX4-43" fmla="*/ 9444942 w 9444942"/>
                <a:gd name="connsiteY4-44" fmla="*/ 0 h 2042925"/>
                <a:gd name="connsiteX5-45" fmla="*/ 9444942 w 9444942"/>
                <a:gd name="connsiteY5-46" fmla="*/ 945266 h 2042925"/>
                <a:gd name="connsiteX6-47" fmla="*/ 9444942 w 9444942"/>
                <a:gd name="connsiteY6-48" fmla="*/ 945266 h 2042925"/>
                <a:gd name="connsiteX7-49" fmla="*/ 9444942 w 9444942"/>
                <a:gd name="connsiteY7-50" fmla="*/ 1350380 h 2042925"/>
                <a:gd name="connsiteX8-51" fmla="*/ 9444942 w 9444942"/>
                <a:gd name="connsiteY8-52" fmla="*/ 1620456 h 2042925"/>
                <a:gd name="connsiteX9-53" fmla="*/ 3935393 w 9444942"/>
                <a:gd name="connsiteY9-54" fmla="*/ 1620456 h 2042925"/>
                <a:gd name="connsiteX10-55" fmla="*/ 2812704 w 9444942"/>
                <a:gd name="connsiteY10-56" fmla="*/ 2042925 h 2042925"/>
                <a:gd name="connsiteX11-57" fmla="*/ 2731625 w 9444942"/>
                <a:gd name="connsiteY11-58" fmla="*/ 1643605 h 2042925"/>
                <a:gd name="connsiteX12-59" fmla="*/ 0 w 9444942"/>
                <a:gd name="connsiteY12-60" fmla="*/ 1620456 h 2042925"/>
                <a:gd name="connsiteX13-61" fmla="*/ 0 w 9444942"/>
                <a:gd name="connsiteY13-62" fmla="*/ 1350380 h 2042925"/>
                <a:gd name="connsiteX14-63" fmla="*/ 0 w 9444942"/>
                <a:gd name="connsiteY14-64" fmla="*/ 945266 h 2042925"/>
                <a:gd name="connsiteX15-65" fmla="*/ 0 w 9444942"/>
                <a:gd name="connsiteY15-66" fmla="*/ 945266 h 2042925"/>
                <a:gd name="connsiteX16-67" fmla="*/ 0 w 9444942"/>
                <a:gd name="connsiteY16-68" fmla="*/ 0 h 2042925"/>
                <a:gd name="connsiteX0-69" fmla="*/ 0 w 9444942"/>
                <a:gd name="connsiteY0-70" fmla="*/ 0 h 2042925"/>
                <a:gd name="connsiteX1-71" fmla="*/ 1574157 w 9444942"/>
                <a:gd name="connsiteY1-72" fmla="*/ 0 h 2042925"/>
                <a:gd name="connsiteX2-73" fmla="*/ 1574157 w 9444942"/>
                <a:gd name="connsiteY2-74" fmla="*/ 0 h 2042925"/>
                <a:gd name="connsiteX3-75" fmla="*/ 3935393 w 9444942"/>
                <a:gd name="connsiteY3-76" fmla="*/ 0 h 2042925"/>
                <a:gd name="connsiteX4-77" fmla="*/ 9444942 w 9444942"/>
                <a:gd name="connsiteY4-78" fmla="*/ 0 h 2042925"/>
                <a:gd name="connsiteX5-79" fmla="*/ 9444942 w 9444942"/>
                <a:gd name="connsiteY5-80" fmla="*/ 945266 h 2042925"/>
                <a:gd name="connsiteX6-81" fmla="*/ 9444942 w 9444942"/>
                <a:gd name="connsiteY6-82" fmla="*/ 945266 h 2042925"/>
                <a:gd name="connsiteX7-83" fmla="*/ 9444942 w 9444942"/>
                <a:gd name="connsiteY7-84" fmla="*/ 1350380 h 2042925"/>
                <a:gd name="connsiteX8-85" fmla="*/ 9444942 w 9444942"/>
                <a:gd name="connsiteY8-86" fmla="*/ 1620456 h 2042925"/>
                <a:gd name="connsiteX9-87" fmla="*/ 3217763 w 9444942"/>
                <a:gd name="connsiteY9-88" fmla="*/ 1655180 h 2042925"/>
                <a:gd name="connsiteX10-89" fmla="*/ 2812704 w 9444942"/>
                <a:gd name="connsiteY10-90" fmla="*/ 2042925 h 2042925"/>
                <a:gd name="connsiteX11-91" fmla="*/ 2731625 w 9444942"/>
                <a:gd name="connsiteY11-92" fmla="*/ 1643605 h 2042925"/>
                <a:gd name="connsiteX12-93" fmla="*/ 0 w 9444942"/>
                <a:gd name="connsiteY12-94" fmla="*/ 1620456 h 2042925"/>
                <a:gd name="connsiteX13-95" fmla="*/ 0 w 9444942"/>
                <a:gd name="connsiteY13-96" fmla="*/ 1350380 h 2042925"/>
                <a:gd name="connsiteX14-97" fmla="*/ 0 w 9444942"/>
                <a:gd name="connsiteY14-98" fmla="*/ 945266 h 2042925"/>
                <a:gd name="connsiteX15-99" fmla="*/ 0 w 9444942"/>
                <a:gd name="connsiteY15-100" fmla="*/ 945266 h 2042925"/>
                <a:gd name="connsiteX16-101" fmla="*/ 0 w 9444942"/>
                <a:gd name="connsiteY16-102" fmla="*/ 0 h 2042925"/>
                <a:gd name="connsiteX0-103" fmla="*/ 0 w 9444942"/>
                <a:gd name="connsiteY0-104" fmla="*/ 0 h 2054499"/>
                <a:gd name="connsiteX1-105" fmla="*/ 1574157 w 9444942"/>
                <a:gd name="connsiteY1-106" fmla="*/ 0 h 2054499"/>
                <a:gd name="connsiteX2-107" fmla="*/ 1574157 w 9444942"/>
                <a:gd name="connsiteY2-108" fmla="*/ 0 h 2054499"/>
                <a:gd name="connsiteX3-109" fmla="*/ 3935393 w 9444942"/>
                <a:gd name="connsiteY3-110" fmla="*/ 0 h 2054499"/>
                <a:gd name="connsiteX4-111" fmla="*/ 9444942 w 9444942"/>
                <a:gd name="connsiteY4-112" fmla="*/ 0 h 2054499"/>
                <a:gd name="connsiteX5-113" fmla="*/ 9444942 w 9444942"/>
                <a:gd name="connsiteY5-114" fmla="*/ 945266 h 2054499"/>
                <a:gd name="connsiteX6-115" fmla="*/ 9444942 w 9444942"/>
                <a:gd name="connsiteY6-116" fmla="*/ 945266 h 2054499"/>
                <a:gd name="connsiteX7-117" fmla="*/ 9444942 w 9444942"/>
                <a:gd name="connsiteY7-118" fmla="*/ 1350380 h 2054499"/>
                <a:gd name="connsiteX8-119" fmla="*/ 9444942 w 9444942"/>
                <a:gd name="connsiteY8-120" fmla="*/ 1620456 h 2054499"/>
                <a:gd name="connsiteX9-121" fmla="*/ 3217763 w 9444942"/>
                <a:gd name="connsiteY9-122" fmla="*/ 1655180 h 2054499"/>
                <a:gd name="connsiteX10-123" fmla="*/ 2882152 w 9444942"/>
                <a:gd name="connsiteY10-124" fmla="*/ 2054499 h 2054499"/>
                <a:gd name="connsiteX11-125" fmla="*/ 2731625 w 9444942"/>
                <a:gd name="connsiteY11-126" fmla="*/ 1643605 h 2054499"/>
                <a:gd name="connsiteX12-127" fmla="*/ 0 w 9444942"/>
                <a:gd name="connsiteY12-128" fmla="*/ 1620456 h 2054499"/>
                <a:gd name="connsiteX13-129" fmla="*/ 0 w 9444942"/>
                <a:gd name="connsiteY13-130" fmla="*/ 1350380 h 2054499"/>
                <a:gd name="connsiteX14-131" fmla="*/ 0 w 9444942"/>
                <a:gd name="connsiteY14-132" fmla="*/ 945266 h 2054499"/>
                <a:gd name="connsiteX15-133" fmla="*/ 0 w 9444942"/>
                <a:gd name="connsiteY15-134" fmla="*/ 945266 h 2054499"/>
                <a:gd name="connsiteX16-135" fmla="*/ 0 w 9444942"/>
                <a:gd name="connsiteY16-136" fmla="*/ 0 h 2054499"/>
                <a:gd name="connsiteX0-137" fmla="*/ 0 w 9444942"/>
                <a:gd name="connsiteY0-138" fmla="*/ 0 h 2054499"/>
                <a:gd name="connsiteX1-139" fmla="*/ 1574157 w 9444942"/>
                <a:gd name="connsiteY1-140" fmla="*/ 0 h 2054499"/>
                <a:gd name="connsiteX2-141" fmla="*/ 1574157 w 9444942"/>
                <a:gd name="connsiteY2-142" fmla="*/ 0 h 2054499"/>
                <a:gd name="connsiteX3-143" fmla="*/ 3935393 w 9444942"/>
                <a:gd name="connsiteY3-144" fmla="*/ 0 h 2054499"/>
                <a:gd name="connsiteX4-145" fmla="*/ 9444942 w 9444942"/>
                <a:gd name="connsiteY4-146" fmla="*/ 0 h 2054499"/>
                <a:gd name="connsiteX5-147" fmla="*/ 9444942 w 9444942"/>
                <a:gd name="connsiteY5-148" fmla="*/ 945266 h 2054499"/>
                <a:gd name="connsiteX6-149" fmla="*/ 9444942 w 9444942"/>
                <a:gd name="connsiteY6-150" fmla="*/ 945266 h 2054499"/>
                <a:gd name="connsiteX7-151" fmla="*/ 9444942 w 9444942"/>
                <a:gd name="connsiteY7-152" fmla="*/ 1350380 h 2054499"/>
                <a:gd name="connsiteX8-153" fmla="*/ 9444942 w 9444942"/>
                <a:gd name="connsiteY8-154" fmla="*/ 1620456 h 2054499"/>
                <a:gd name="connsiteX9-155" fmla="*/ 4988690 w 9444942"/>
                <a:gd name="connsiteY9-156" fmla="*/ 1632030 h 2054499"/>
                <a:gd name="connsiteX10-157" fmla="*/ 2882152 w 9444942"/>
                <a:gd name="connsiteY10-158" fmla="*/ 2054499 h 2054499"/>
                <a:gd name="connsiteX11-159" fmla="*/ 2731625 w 9444942"/>
                <a:gd name="connsiteY11-160" fmla="*/ 1643605 h 2054499"/>
                <a:gd name="connsiteX12-161" fmla="*/ 0 w 9444942"/>
                <a:gd name="connsiteY12-162" fmla="*/ 1620456 h 2054499"/>
                <a:gd name="connsiteX13-163" fmla="*/ 0 w 9444942"/>
                <a:gd name="connsiteY13-164" fmla="*/ 1350380 h 2054499"/>
                <a:gd name="connsiteX14-165" fmla="*/ 0 w 9444942"/>
                <a:gd name="connsiteY14-166" fmla="*/ 945266 h 2054499"/>
                <a:gd name="connsiteX15-167" fmla="*/ 0 w 9444942"/>
                <a:gd name="connsiteY15-168" fmla="*/ 945266 h 2054499"/>
                <a:gd name="connsiteX16-169" fmla="*/ 0 w 9444942"/>
                <a:gd name="connsiteY16-170" fmla="*/ 0 h 2054499"/>
                <a:gd name="connsiteX0-171" fmla="*/ 0 w 9444942"/>
                <a:gd name="connsiteY0-172" fmla="*/ 0 h 2054499"/>
                <a:gd name="connsiteX1-173" fmla="*/ 1574157 w 9444942"/>
                <a:gd name="connsiteY1-174" fmla="*/ 0 h 2054499"/>
                <a:gd name="connsiteX2-175" fmla="*/ 1574157 w 9444942"/>
                <a:gd name="connsiteY2-176" fmla="*/ 0 h 2054499"/>
                <a:gd name="connsiteX3-177" fmla="*/ 3935393 w 9444942"/>
                <a:gd name="connsiteY3-178" fmla="*/ 0 h 2054499"/>
                <a:gd name="connsiteX4-179" fmla="*/ 9444942 w 9444942"/>
                <a:gd name="connsiteY4-180" fmla="*/ 0 h 2054499"/>
                <a:gd name="connsiteX5-181" fmla="*/ 9444942 w 9444942"/>
                <a:gd name="connsiteY5-182" fmla="*/ 945266 h 2054499"/>
                <a:gd name="connsiteX6-183" fmla="*/ 9444942 w 9444942"/>
                <a:gd name="connsiteY6-184" fmla="*/ 945266 h 2054499"/>
                <a:gd name="connsiteX7-185" fmla="*/ 9444942 w 9444942"/>
                <a:gd name="connsiteY7-186" fmla="*/ 1350380 h 2054499"/>
                <a:gd name="connsiteX8-187" fmla="*/ 9444942 w 9444942"/>
                <a:gd name="connsiteY8-188" fmla="*/ 1620456 h 2054499"/>
                <a:gd name="connsiteX9-189" fmla="*/ 4907667 w 9444942"/>
                <a:gd name="connsiteY9-190" fmla="*/ 1655179 h 2054499"/>
                <a:gd name="connsiteX10-191" fmla="*/ 2882152 w 9444942"/>
                <a:gd name="connsiteY10-192" fmla="*/ 2054499 h 2054499"/>
                <a:gd name="connsiteX11-193" fmla="*/ 2731625 w 9444942"/>
                <a:gd name="connsiteY11-194" fmla="*/ 1643605 h 2054499"/>
                <a:gd name="connsiteX12-195" fmla="*/ 0 w 9444942"/>
                <a:gd name="connsiteY12-196" fmla="*/ 1620456 h 2054499"/>
                <a:gd name="connsiteX13-197" fmla="*/ 0 w 9444942"/>
                <a:gd name="connsiteY13-198" fmla="*/ 1350380 h 2054499"/>
                <a:gd name="connsiteX14-199" fmla="*/ 0 w 9444942"/>
                <a:gd name="connsiteY14-200" fmla="*/ 945266 h 2054499"/>
                <a:gd name="connsiteX15-201" fmla="*/ 0 w 9444942"/>
                <a:gd name="connsiteY15-202" fmla="*/ 945266 h 2054499"/>
                <a:gd name="connsiteX16-203" fmla="*/ 0 w 9444942"/>
                <a:gd name="connsiteY16-204" fmla="*/ 0 h 2054499"/>
                <a:gd name="connsiteX0-205" fmla="*/ 0 w 9444942"/>
                <a:gd name="connsiteY0-206" fmla="*/ 0 h 2054499"/>
                <a:gd name="connsiteX1-207" fmla="*/ 1574157 w 9444942"/>
                <a:gd name="connsiteY1-208" fmla="*/ 0 h 2054499"/>
                <a:gd name="connsiteX2-209" fmla="*/ 1574157 w 9444942"/>
                <a:gd name="connsiteY2-210" fmla="*/ 0 h 2054499"/>
                <a:gd name="connsiteX3-211" fmla="*/ 3935393 w 9444942"/>
                <a:gd name="connsiteY3-212" fmla="*/ 0 h 2054499"/>
                <a:gd name="connsiteX4-213" fmla="*/ 9444942 w 9444942"/>
                <a:gd name="connsiteY4-214" fmla="*/ 0 h 2054499"/>
                <a:gd name="connsiteX5-215" fmla="*/ 9444942 w 9444942"/>
                <a:gd name="connsiteY5-216" fmla="*/ 945266 h 2054499"/>
                <a:gd name="connsiteX6-217" fmla="*/ 9444942 w 9444942"/>
                <a:gd name="connsiteY6-218" fmla="*/ 945266 h 2054499"/>
                <a:gd name="connsiteX7-219" fmla="*/ 9444942 w 9444942"/>
                <a:gd name="connsiteY7-220" fmla="*/ 1350380 h 2054499"/>
                <a:gd name="connsiteX8-221" fmla="*/ 9444942 w 9444942"/>
                <a:gd name="connsiteY8-222" fmla="*/ 1620456 h 2054499"/>
                <a:gd name="connsiteX9-223" fmla="*/ 4907667 w 9444942"/>
                <a:gd name="connsiteY9-224" fmla="*/ 1655179 h 2054499"/>
                <a:gd name="connsiteX10-225" fmla="*/ 2882152 w 9444942"/>
                <a:gd name="connsiteY10-226" fmla="*/ 2054499 h 2054499"/>
                <a:gd name="connsiteX11-227" fmla="*/ 3912243 w 9444942"/>
                <a:gd name="connsiteY11-228" fmla="*/ 1655180 h 2054499"/>
                <a:gd name="connsiteX12-229" fmla="*/ 0 w 9444942"/>
                <a:gd name="connsiteY12-230" fmla="*/ 1620456 h 2054499"/>
                <a:gd name="connsiteX13-231" fmla="*/ 0 w 9444942"/>
                <a:gd name="connsiteY13-232" fmla="*/ 1350380 h 2054499"/>
                <a:gd name="connsiteX14-233" fmla="*/ 0 w 9444942"/>
                <a:gd name="connsiteY14-234" fmla="*/ 945266 h 2054499"/>
                <a:gd name="connsiteX15-235" fmla="*/ 0 w 9444942"/>
                <a:gd name="connsiteY15-236" fmla="*/ 945266 h 2054499"/>
                <a:gd name="connsiteX16-237" fmla="*/ 0 w 9444942"/>
                <a:gd name="connsiteY16-238" fmla="*/ 0 h 2054499"/>
                <a:gd name="connsiteX0-239" fmla="*/ 0 w 9444942"/>
                <a:gd name="connsiteY0-240" fmla="*/ 0 h 1927177"/>
                <a:gd name="connsiteX1-241" fmla="*/ 1574157 w 9444942"/>
                <a:gd name="connsiteY1-242" fmla="*/ 0 h 1927177"/>
                <a:gd name="connsiteX2-243" fmla="*/ 1574157 w 9444942"/>
                <a:gd name="connsiteY2-244" fmla="*/ 0 h 1927177"/>
                <a:gd name="connsiteX3-245" fmla="*/ 3935393 w 9444942"/>
                <a:gd name="connsiteY3-246" fmla="*/ 0 h 1927177"/>
                <a:gd name="connsiteX4-247" fmla="*/ 9444942 w 9444942"/>
                <a:gd name="connsiteY4-248" fmla="*/ 0 h 1927177"/>
                <a:gd name="connsiteX5-249" fmla="*/ 9444942 w 9444942"/>
                <a:gd name="connsiteY5-250" fmla="*/ 945266 h 1927177"/>
                <a:gd name="connsiteX6-251" fmla="*/ 9444942 w 9444942"/>
                <a:gd name="connsiteY6-252" fmla="*/ 945266 h 1927177"/>
                <a:gd name="connsiteX7-253" fmla="*/ 9444942 w 9444942"/>
                <a:gd name="connsiteY7-254" fmla="*/ 1350380 h 1927177"/>
                <a:gd name="connsiteX8-255" fmla="*/ 9444942 w 9444942"/>
                <a:gd name="connsiteY8-256" fmla="*/ 1620456 h 1927177"/>
                <a:gd name="connsiteX9-257" fmla="*/ 4907667 w 9444942"/>
                <a:gd name="connsiteY9-258" fmla="*/ 1655179 h 1927177"/>
                <a:gd name="connsiteX10-259" fmla="*/ 4629929 w 9444942"/>
                <a:gd name="connsiteY10-260" fmla="*/ 1927177 h 1927177"/>
                <a:gd name="connsiteX11-261" fmla="*/ 3912243 w 9444942"/>
                <a:gd name="connsiteY11-262" fmla="*/ 1655180 h 1927177"/>
                <a:gd name="connsiteX12-263" fmla="*/ 0 w 9444942"/>
                <a:gd name="connsiteY12-264" fmla="*/ 1620456 h 1927177"/>
                <a:gd name="connsiteX13-265" fmla="*/ 0 w 9444942"/>
                <a:gd name="connsiteY13-266" fmla="*/ 1350380 h 1927177"/>
                <a:gd name="connsiteX14-267" fmla="*/ 0 w 9444942"/>
                <a:gd name="connsiteY14-268" fmla="*/ 945266 h 1927177"/>
                <a:gd name="connsiteX15-269" fmla="*/ 0 w 9444942"/>
                <a:gd name="connsiteY15-270" fmla="*/ 945266 h 1927177"/>
                <a:gd name="connsiteX16-271" fmla="*/ 0 w 9444942"/>
                <a:gd name="connsiteY16-272" fmla="*/ 0 h 1927177"/>
                <a:gd name="connsiteX0-273" fmla="*/ 0 w 9444942"/>
                <a:gd name="connsiteY0-274" fmla="*/ 0 h 1927177"/>
                <a:gd name="connsiteX1-275" fmla="*/ 1574157 w 9444942"/>
                <a:gd name="connsiteY1-276" fmla="*/ 0 h 1927177"/>
                <a:gd name="connsiteX2-277" fmla="*/ 1574157 w 9444942"/>
                <a:gd name="connsiteY2-278" fmla="*/ 0 h 1927177"/>
                <a:gd name="connsiteX3-279" fmla="*/ 3935393 w 9444942"/>
                <a:gd name="connsiteY3-280" fmla="*/ 0 h 1927177"/>
                <a:gd name="connsiteX4-281" fmla="*/ 9444942 w 9444942"/>
                <a:gd name="connsiteY4-282" fmla="*/ 0 h 1927177"/>
                <a:gd name="connsiteX5-283" fmla="*/ 9444942 w 9444942"/>
                <a:gd name="connsiteY5-284" fmla="*/ 945266 h 1927177"/>
                <a:gd name="connsiteX6-285" fmla="*/ 9444942 w 9444942"/>
                <a:gd name="connsiteY6-286" fmla="*/ 945266 h 1927177"/>
                <a:gd name="connsiteX7-287" fmla="*/ 9444942 w 9444942"/>
                <a:gd name="connsiteY7-288" fmla="*/ 1350380 h 1927177"/>
                <a:gd name="connsiteX8-289" fmla="*/ 9444942 w 9444942"/>
                <a:gd name="connsiteY8-290" fmla="*/ 1620456 h 1927177"/>
                <a:gd name="connsiteX9-291" fmla="*/ 4907667 w 9444942"/>
                <a:gd name="connsiteY9-292" fmla="*/ 1655179 h 1927177"/>
                <a:gd name="connsiteX10-293" fmla="*/ 4629929 w 9444942"/>
                <a:gd name="connsiteY10-294" fmla="*/ 1927177 h 1927177"/>
                <a:gd name="connsiteX11-295" fmla="*/ 4259484 w 9444942"/>
                <a:gd name="connsiteY11-296" fmla="*/ 1666755 h 1927177"/>
                <a:gd name="connsiteX12-297" fmla="*/ 0 w 9444942"/>
                <a:gd name="connsiteY12-298" fmla="*/ 1620456 h 1927177"/>
                <a:gd name="connsiteX13-299" fmla="*/ 0 w 9444942"/>
                <a:gd name="connsiteY13-300" fmla="*/ 1350380 h 1927177"/>
                <a:gd name="connsiteX14-301" fmla="*/ 0 w 9444942"/>
                <a:gd name="connsiteY14-302" fmla="*/ 945266 h 1927177"/>
                <a:gd name="connsiteX15-303" fmla="*/ 0 w 9444942"/>
                <a:gd name="connsiteY15-304" fmla="*/ 945266 h 1927177"/>
                <a:gd name="connsiteX16-305" fmla="*/ 0 w 9444942"/>
                <a:gd name="connsiteY16-306" fmla="*/ 0 h 1927177"/>
                <a:gd name="connsiteX0-307" fmla="*/ 0 w 9444942"/>
                <a:gd name="connsiteY0-308" fmla="*/ 0 h 1927177"/>
                <a:gd name="connsiteX1-309" fmla="*/ 1574157 w 9444942"/>
                <a:gd name="connsiteY1-310" fmla="*/ 0 h 1927177"/>
                <a:gd name="connsiteX2-311" fmla="*/ 1574157 w 9444942"/>
                <a:gd name="connsiteY2-312" fmla="*/ 0 h 1927177"/>
                <a:gd name="connsiteX3-313" fmla="*/ 3935393 w 9444942"/>
                <a:gd name="connsiteY3-314" fmla="*/ 0 h 1927177"/>
                <a:gd name="connsiteX4-315" fmla="*/ 9444942 w 9444942"/>
                <a:gd name="connsiteY4-316" fmla="*/ 0 h 1927177"/>
                <a:gd name="connsiteX5-317" fmla="*/ 9444942 w 9444942"/>
                <a:gd name="connsiteY5-318" fmla="*/ 945266 h 1927177"/>
                <a:gd name="connsiteX6-319" fmla="*/ 9444942 w 9444942"/>
                <a:gd name="connsiteY6-320" fmla="*/ 945266 h 1927177"/>
                <a:gd name="connsiteX7-321" fmla="*/ 9444942 w 9444942"/>
                <a:gd name="connsiteY7-322" fmla="*/ 1350380 h 1927177"/>
                <a:gd name="connsiteX8-323" fmla="*/ 9444942 w 9444942"/>
                <a:gd name="connsiteY8-324" fmla="*/ 1620456 h 1927177"/>
                <a:gd name="connsiteX9-325" fmla="*/ 4907667 w 9444942"/>
                <a:gd name="connsiteY9-326" fmla="*/ 1655179 h 1927177"/>
                <a:gd name="connsiteX10-327" fmla="*/ 4629929 w 9444942"/>
                <a:gd name="connsiteY10-328" fmla="*/ 1927177 h 1927177"/>
                <a:gd name="connsiteX11-329" fmla="*/ 4409954 w 9444942"/>
                <a:gd name="connsiteY11-330" fmla="*/ 1643606 h 1927177"/>
                <a:gd name="connsiteX12-331" fmla="*/ 0 w 9444942"/>
                <a:gd name="connsiteY12-332" fmla="*/ 1620456 h 1927177"/>
                <a:gd name="connsiteX13-333" fmla="*/ 0 w 9444942"/>
                <a:gd name="connsiteY13-334" fmla="*/ 1350380 h 1927177"/>
                <a:gd name="connsiteX14-335" fmla="*/ 0 w 9444942"/>
                <a:gd name="connsiteY14-336" fmla="*/ 945266 h 1927177"/>
                <a:gd name="connsiteX15-337" fmla="*/ 0 w 9444942"/>
                <a:gd name="connsiteY15-338" fmla="*/ 945266 h 1927177"/>
                <a:gd name="connsiteX16-339" fmla="*/ 0 w 9444942"/>
                <a:gd name="connsiteY16-340" fmla="*/ 0 h 1927177"/>
                <a:gd name="connsiteX0-341" fmla="*/ 0 w 9444942"/>
                <a:gd name="connsiteY0-342" fmla="*/ 0 h 1927177"/>
                <a:gd name="connsiteX1-343" fmla="*/ 1574157 w 9444942"/>
                <a:gd name="connsiteY1-344" fmla="*/ 0 h 1927177"/>
                <a:gd name="connsiteX2-345" fmla="*/ 1574157 w 9444942"/>
                <a:gd name="connsiteY2-346" fmla="*/ 0 h 1927177"/>
                <a:gd name="connsiteX3-347" fmla="*/ 3935393 w 9444942"/>
                <a:gd name="connsiteY3-348" fmla="*/ 0 h 1927177"/>
                <a:gd name="connsiteX4-349" fmla="*/ 9444942 w 9444942"/>
                <a:gd name="connsiteY4-350" fmla="*/ 0 h 1927177"/>
                <a:gd name="connsiteX5-351" fmla="*/ 9444942 w 9444942"/>
                <a:gd name="connsiteY5-352" fmla="*/ 945266 h 1927177"/>
                <a:gd name="connsiteX6-353" fmla="*/ 9444942 w 9444942"/>
                <a:gd name="connsiteY6-354" fmla="*/ 945266 h 1927177"/>
                <a:gd name="connsiteX7-355" fmla="*/ 9444942 w 9444942"/>
                <a:gd name="connsiteY7-356" fmla="*/ 1350380 h 1927177"/>
                <a:gd name="connsiteX8-357" fmla="*/ 9444942 w 9444942"/>
                <a:gd name="connsiteY8-358" fmla="*/ 1620456 h 1927177"/>
                <a:gd name="connsiteX9-359" fmla="*/ 4907667 w 9444942"/>
                <a:gd name="connsiteY9-360" fmla="*/ 1655179 h 1927177"/>
                <a:gd name="connsiteX10-361" fmla="*/ 4722526 w 9444942"/>
                <a:gd name="connsiteY10-362" fmla="*/ 1927177 h 1927177"/>
                <a:gd name="connsiteX11-363" fmla="*/ 4409954 w 9444942"/>
                <a:gd name="connsiteY11-364" fmla="*/ 1643606 h 1927177"/>
                <a:gd name="connsiteX12-365" fmla="*/ 0 w 9444942"/>
                <a:gd name="connsiteY12-366" fmla="*/ 1620456 h 1927177"/>
                <a:gd name="connsiteX13-367" fmla="*/ 0 w 9444942"/>
                <a:gd name="connsiteY13-368" fmla="*/ 1350380 h 1927177"/>
                <a:gd name="connsiteX14-369" fmla="*/ 0 w 9444942"/>
                <a:gd name="connsiteY14-370" fmla="*/ 945266 h 1927177"/>
                <a:gd name="connsiteX15-371" fmla="*/ 0 w 9444942"/>
                <a:gd name="connsiteY15-372" fmla="*/ 945266 h 1927177"/>
                <a:gd name="connsiteX16-373" fmla="*/ 0 w 9444942"/>
                <a:gd name="connsiteY16-374" fmla="*/ 0 h 1927177"/>
                <a:gd name="connsiteX0-375" fmla="*/ 0 w 9444942"/>
                <a:gd name="connsiteY0-376" fmla="*/ 0 h 1927177"/>
                <a:gd name="connsiteX1-377" fmla="*/ 1574157 w 9444942"/>
                <a:gd name="connsiteY1-378" fmla="*/ 0 h 1927177"/>
                <a:gd name="connsiteX2-379" fmla="*/ 1574157 w 9444942"/>
                <a:gd name="connsiteY2-380" fmla="*/ 0 h 1927177"/>
                <a:gd name="connsiteX3-381" fmla="*/ 3935393 w 9444942"/>
                <a:gd name="connsiteY3-382" fmla="*/ 0 h 1927177"/>
                <a:gd name="connsiteX4-383" fmla="*/ 9444942 w 9444942"/>
                <a:gd name="connsiteY4-384" fmla="*/ 0 h 1927177"/>
                <a:gd name="connsiteX5-385" fmla="*/ 9444942 w 9444942"/>
                <a:gd name="connsiteY5-386" fmla="*/ 945266 h 1927177"/>
                <a:gd name="connsiteX6-387" fmla="*/ 9444942 w 9444942"/>
                <a:gd name="connsiteY6-388" fmla="*/ 945266 h 1927177"/>
                <a:gd name="connsiteX7-389" fmla="*/ 9444942 w 9444942"/>
                <a:gd name="connsiteY7-390" fmla="*/ 1350380 h 1927177"/>
                <a:gd name="connsiteX8-391" fmla="*/ 9444942 w 9444942"/>
                <a:gd name="connsiteY8-392" fmla="*/ 1620456 h 1927177"/>
                <a:gd name="connsiteX9-393" fmla="*/ 5011839 w 9444942"/>
                <a:gd name="connsiteY9-394" fmla="*/ 1655179 h 1927177"/>
                <a:gd name="connsiteX10-395" fmla="*/ 4722526 w 9444942"/>
                <a:gd name="connsiteY10-396" fmla="*/ 1927177 h 1927177"/>
                <a:gd name="connsiteX11-397" fmla="*/ 4409954 w 9444942"/>
                <a:gd name="connsiteY11-398" fmla="*/ 1643606 h 1927177"/>
                <a:gd name="connsiteX12-399" fmla="*/ 0 w 9444942"/>
                <a:gd name="connsiteY12-400" fmla="*/ 1620456 h 1927177"/>
                <a:gd name="connsiteX13-401" fmla="*/ 0 w 9444942"/>
                <a:gd name="connsiteY13-402" fmla="*/ 1350380 h 1927177"/>
                <a:gd name="connsiteX14-403" fmla="*/ 0 w 9444942"/>
                <a:gd name="connsiteY14-404" fmla="*/ 945266 h 1927177"/>
                <a:gd name="connsiteX15-405" fmla="*/ 0 w 9444942"/>
                <a:gd name="connsiteY15-406" fmla="*/ 945266 h 1927177"/>
                <a:gd name="connsiteX16-407" fmla="*/ 0 w 9444942"/>
                <a:gd name="connsiteY16-408" fmla="*/ 0 h 1927177"/>
                <a:gd name="connsiteX0-409" fmla="*/ 0 w 9444942"/>
                <a:gd name="connsiteY0-410" fmla="*/ 0 h 1927177"/>
                <a:gd name="connsiteX1-411" fmla="*/ 1574157 w 9444942"/>
                <a:gd name="connsiteY1-412" fmla="*/ 0 h 1927177"/>
                <a:gd name="connsiteX2-413" fmla="*/ 1574157 w 9444942"/>
                <a:gd name="connsiteY2-414" fmla="*/ 0 h 1927177"/>
                <a:gd name="connsiteX3-415" fmla="*/ 3935393 w 9444942"/>
                <a:gd name="connsiteY3-416" fmla="*/ 0 h 1927177"/>
                <a:gd name="connsiteX4-417" fmla="*/ 9444942 w 9444942"/>
                <a:gd name="connsiteY4-418" fmla="*/ 0 h 1927177"/>
                <a:gd name="connsiteX5-419" fmla="*/ 9444942 w 9444942"/>
                <a:gd name="connsiteY5-420" fmla="*/ 945266 h 1927177"/>
                <a:gd name="connsiteX6-421" fmla="*/ 9444942 w 9444942"/>
                <a:gd name="connsiteY6-422" fmla="*/ 945266 h 1927177"/>
                <a:gd name="connsiteX7-423" fmla="*/ 9444942 w 9444942"/>
                <a:gd name="connsiteY7-424" fmla="*/ 1350380 h 1927177"/>
                <a:gd name="connsiteX8-425" fmla="*/ 9444942 w 9444942"/>
                <a:gd name="connsiteY8-426" fmla="*/ 1620456 h 1927177"/>
                <a:gd name="connsiteX9-427" fmla="*/ 5011839 w 9444942"/>
                <a:gd name="connsiteY9-428" fmla="*/ 1655179 h 1927177"/>
                <a:gd name="connsiteX10-429" fmla="*/ 4722526 w 9444942"/>
                <a:gd name="connsiteY10-430" fmla="*/ 1927177 h 1927177"/>
                <a:gd name="connsiteX11-431" fmla="*/ 4444678 w 9444942"/>
                <a:gd name="connsiteY11-432" fmla="*/ 1643606 h 1927177"/>
                <a:gd name="connsiteX12-433" fmla="*/ 0 w 9444942"/>
                <a:gd name="connsiteY12-434" fmla="*/ 1620456 h 1927177"/>
                <a:gd name="connsiteX13-435" fmla="*/ 0 w 9444942"/>
                <a:gd name="connsiteY13-436" fmla="*/ 1350380 h 1927177"/>
                <a:gd name="connsiteX14-437" fmla="*/ 0 w 9444942"/>
                <a:gd name="connsiteY14-438" fmla="*/ 945266 h 1927177"/>
                <a:gd name="connsiteX15-439" fmla="*/ 0 w 9444942"/>
                <a:gd name="connsiteY15-440" fmla="*/ 945266 h 1927177"/>
                <a:gd name="connsiteX16-441" fmla="*/ 0 w 9444942"/>
                <a:gd name="connsiteY16-442" fmla="*/ 0 h 1927177"/>
                <a:gd name="connsiteX0-443" fmla="*/ 0 w 9444942"/>
                <a:gd name="connsiteY0-444" fmla="*/ 0 h 1927177"/>
                <a:gd name="connsiteX1-445" fmla="*/ 1574157 w 9444942"/>
                <a:gd name="connsiteY1-446" fmla="*/ 0 h 1927177"/>
                <a:gd name="connsiteX2-447" fmla="*/ 1574157 w 9444942"/>
                <a:gd name="connsiteY2-448" fmla="*/ 0 h 1927177"/>
                <a:gd name="connsiteX3-449" fmla="*/ 3935393 w 9444942"/>
                <a:gd name="connsiteY3-450" fmla="*/ 0 h 1927177"/>
                <a:gd name="connsiteX4-451" fmla="*/ 9444942 w 9444942"/>
                <a:gd name="connsiteY4-452" fmla="*/ 0 h 1927177"/>
                <a:gd name="connsiteX5-453" fmla="*/ 9444942 w 9444942"/>
                <a:gd name="connsiteY5-454" fmla="*/ 945266 h 1927177"/>
                <a:gd name="connsiteX6-455" fmla="*/ 9444942 w 9444942"/>
                <a:gd name="connsiteY6-456" fmla="*/ 945266 h 1927177"/>
                <a:gd name="connsiteX7-457" fmla="*/ 9444942 w 9444942"/>
                <a:gd name="connsiteY7-458" fmla="*/ 1350380 h 1927177"/>
                <a:gd name="connsiteX8-459" fmla="*/ 9444942 w 9444942"/>
                <a:gd name="connsiteY8-460" fmla="*/ 1620456 h 1927177"/>
                <a:gd name="connsiteX9-461" fmla="*/ 5011839 w 9444942"/>
                <a:gd name="connsiteY9-462" fmla="*/ 1655179 h 1927177"/>
                <a:gd name="connsiteX10-463" fmla="*/ 4722526 w 9444942"/>
                <a:gd name="connsiteY10-464" fmla="*/ 1927177 h 1927177"/>
                <a:gd name="connsiteX11-465" fmla="*/ 4444678 w 9444942"/>
                <a:gd name="connsiteY11-466" fmla="*/ 1643606 h 1927177"/>
                <a:gd name="connsiteX12-467" fmla="*/ 0 w 9444942"/>
                <a:gd name="connsiteY12-468" fmla="*/ 1620456 h 1927177"/>
                <a:gd name="connsiteX13-469" fmla="*/ 0 w 9444942"/>
                <a:gd name="connsiteY13-470" fmla="*/ 1350380 h 1927177"/>
                <a:gd name="connsiteX14-471" fmla="*/ 0 w 9444942"/>
                <a:gd name="connsiteY14-472" fmla="*/ 945266 h 1927177"/>
                <a:gd name="connsiteX15-473" fmla="*/ 0 w 9444942"/>
                <a:gd name="connsiteY15-474" fmla="*/ 945266 h 1927177"/>
                <a:gd name="connsiteX16-475" fmla="*/ 0 w 9444942"/>
                <a:gd name="connsiteY16-476" fmla="*/ 0 h 1927177"/>
                <a:gd name="connsiteX0-477" fmla="*/ 0 w 9444942"/>
                <a:gd name="connsiteY0-478" fmla="*/ 0 h 1927177"/>
                <a:gd name="connsiteX1-479" fmla="*/ 1574157 w 9444942"/>
                <a:gd name="connsiteY1-480" fmla="*/ 0 h 1927177"/>
                <a:gd name="connsiteX2-481" fmla="*/ 1574157 w 9444942"/>
                <a:gd name="connsiteY2-482" fmla="*/ 0 h 1927177"/>
                <a:gd name="connsiteX3-483" fmla="*/ 3935393 w 9444942"/>
                <a:gd name="connsiteY3-484" fmla="*/ 0 h 1927177"/>
                <a:gd name="connsiteX4-485" fmla="*/ 9444942 w 9444942"/>
                <a:gd name="connsiteY4-486" fmla="*/ 0 h 1927177"/>
                <a:gd name="connsiteX5-487" fmla="*/ 9444942 w 9444942"/>
                <a:gd name="connsiteY5-488" fmla="*/ 945266 h 1927177"/>
                <a:gd name="connsiteX6-489" fmla="*/ 9444942 w 9444942"/>
                <a:gd name="connsiteY6-490" fmla="*/ 945266 h 1927177"/>
                <a:gd name="connsiteX7-491" fmla="*/ 9444942 w 9444942"/>
                <a:gd name="connsiteY7-492" fmla="*/ 1350380 h 1927177"/>
                <a:gd name="connsiteX8-493" fmla="*/ 9444942 w 9444942"/>
                <a:gd name="connsiteY8-494" fmla="*/ 1620456 h 1927177"/>
                <a:gd name="connsiteX9-495" fmla="*/ 5011839 w 9444942"/>
                <a:gd name="connsiteY9-496" fmla="*/ 1655179 h 1927177"/>
                <a:gd name="connsiteX10-497" fmla="*/ 4722526 w 9444942"/>
                <a:gd name="connsiteY10-498" fmla="*/ 1927177 h 1927177"/>
                <a:gd name="connsiteX11-499" fmla="*/ 4444678 w 9444942"/>
                <a:gd name="connsiteY11-500" fmla="*/ 1657158 h 1927177"/>
                <a:gd name="connsiteX12-501" fmla="*/ 0 w 9444942"/>
                <a:gd name="connsiteY12-502" fmla="*/ 1620456 h 1927177"/>
                <a:gd name="connsiteX13-503" fmla="*/ 0 w 9444942"/>
                <a:gd name="connsiteY13-504" fmla="*/ 1350380 h 1927177"/>
                <a:gd name="connsiteX14-505" fmla="*/ 0 w 9444942"/>
                <a:gd name="connsiteY14-506" fmla="*/ 945266 h 1927177"/>
                <a:gd name="connsiteX15-507" fmla="*/ 0 w 9444942"/>
                <a:gd name="connsiteY15-508" fmla="*/ 945266 h 1927177"/>
                <a:gd name="connsiteX16-509" fmla="*/ 0 w 9444942"/>
                <a:gd name="connsiteY16-510" fmla="*/ 0 h 19271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</a:cxnLst>
              <a:rect l="l" t="t" r="r" b="b"/>
              <a:pathLst>
                <a:path w="9444942" h="1927177">
                  <a:moveTo>
                    <a:pt x="0" y="0"/>
                  </a:moveTo>
                  <a:lnTo>
                    <a:pt x="1574157" y="0"/>
                  </a:lnTo>
                  <a:lnTo>
                    <a:pt x="1574157" y="0"/>
                  </a:lnTo>
                  <a:lnTo>
                    <a:pt x="3935393" y="0"/>
                  </a:lnTo>
                  <a:lnTo>
                    <a:pt x="9444942" y="0"/>
                  </a:lnTo>
                  <a:lnTo>
                    <a:pt x="9444942" y="945266"/>
                  </a:lnTo>
                  <a:lnTo>
                    <a:pt x="9444942" y="945266"/>
                  </a:lnTo>
                  <a:lnTo>
                    <a:pt x="9444942" y="1350380"/>
                  </a:lnTo>
                  <a:lnTo>
                    <a:pt x="9444942" y="1620456"/>
                  </a:lnTo>
                  <a:lnTo>
                    <a:pt x="5011839" y="1655179"/>
                  </a:lnTo>
                  <a:lnTo>
                    <a:pt x="4722526" y="1927177"/>
                  </a:lnTo>
                  <a:lnTo>
                    <a:pt x="4444678" y="1657158"/>
                  </a:lnTo>
                  <a:lnTo>
                    <a:pt x="0" y="1620456"/>
                  </a:lnTo>
                  <a:lnTo>
                    <a:pt x="0" y="1350380"/>
                  </a:lnTo>
                  <a:lnTo>
                    <a:pt x="0" y="945266"/>
                  </a:lnTo>
                  <a:lnTo>
                    <a:pt x="0" y="94526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9050" cap="flat" cmpd="sng" algn="ctr">
              <a:gradFill>
                <a:gsLst>
                  <a:gs pos="0">
                    <a:schemeClr val="bg1">
                      <a:alpha val="10000"/>
                    </a:schemeClr>
                  </a:gs>
                  <a:gs pos="100000">
                    <a:srgbClr val="39666D"/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>
              <a:noAutofit/>
            </a:bodyPr>
            <a:lstStyle/>
            <a:p>
              <a:pPr algn="ctr" defTabSz="914400">
                <a:defRPr/>
              </a:pPr>
              <a:endParaRPr lang="zh-CN" altLang="en-US" sz="1800" kern="0">
                <a:gradFill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accent4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9" name="PPT世界-2-2"/>
            <p:cNvSpPr/>
            <p:nvPr/>
          </p:nvSpPr>
          <p:spPr>
            <a:xfrm>
              <a:off x="3572718" y="1588931"/>
              <a:ext cx="5073571" cy="665908"/>
            </a:xfrm>
            <a:custGeom>
              <a:avLst/>
              <a:gdLst>
                <a:gd name="connsiteX0" fmla="*/ 0 w 9444942"/>
                <a:gd name="connsiteY0" fmla="*/ 0 h 1620456"/>
                <a:gd name="connsiteX1" fmla="*/ 1574157 w 9444942"/>
                <a:gd name="connsiteY1" fmla="*/ 0 h 1620456"/>
                <a:gd name="connsiteX2" fmla="*/ 1574157 w 9444942"/>
                <a:gd name="connsiteY2" fmla="*/ 0 h 1620456"/>
                <a:gd name="connsiteX3" fmla="*/ 3935393 w 9444942"/>
                <a:gd name="connsiteY3" fmla="*/ 0 h 1620456"/>
                <a:gd name="connsiteX4" fmla="*/ 9444942 w 9444942"/>
                <a:gd name="connsiteY4" fmla="*/ 0 h 1620456"/>
                <a:gd name="connsiteX5" fmla="*/ 9444942 w 9444942"/>
                <a:gd name="connsiteY5" fmla="*/ 945266 h 1620456"/>
                <a:gd name="connsiteX6" fmla="*/ 9444942 w 9444942"/>
                <a:gd name="connsiteY6" fmla="*/ 945266 h 1620456"/>
                <a:gd name="connsiteX7" fmla="*/ 9444942 w 9444942"/>
                <a:gd name="connsiteY7" fmla="*/ 1350380 h 1620456"/>
                <a:gd name="connsiteX8" fmla="*/ 9444942 w 9444942"/>
                <a:gd name="connsiteY8" fmla="*/ 1620456 h 1620456"/>
                <a:gd name="connsiteX9" fmla="*/ 3935393 w 9444942"/>
                <a:gd name="connsiteY9" fmla="*/ 1620456 h 1620456"/>
                <a:gd name="connsiteX10" fmla="*/ 2812704 w 9444942"/>
                <a:gd name="connsiteY10" fmla="*/ 2042925 h 1620456"/>
                <a:gd name="connsiteX11" fmla="*/ 1574157 w 9444942"/>
                <a:gd name="connsiteY11" fmla="*/ 1620456 h 1620456"/>
                <a:gd name="connsiteX12" fmla="*/ 0 w 9444942"/>
                <a:gd name="connsiteY12" fmla="*/ 1620456 h 1620456"/>
                <a:gd name="connsiteX13" fmla="*/ 0 w 9444942"/>
                <a:gd name="connsiteY13" fmla="*/ 1350380 h 1620456"/>
                <a:gd name="connsiteX14" fmla="*/ 0 w 9444942"/>
                <a:gd name="connsiteY14" fmla="*/ 945266 h 1620456"/>
                <a:gd name="connsiteX15" fmla="*/ 0 w 9444942"/>
                <a:gd name="connsiteY15" fmla="*/ 945266 h 1620456"/>
                <a:gd name="connsiteX16" fmla="*/ 0 w 9444942"/>
                <a:gd name="connsiteY16" fmla="*/ 0 h 1620456"/>
                <a:gd name="connsiteX0-1" fmla="*/ 0 w 9444942"/>
                <a:gd name="connsiteY0-2" fmla="*/ 0 h 2042925"/>
                <a:gd name="connsiteX1-3" fmla="*/ 1574157 w 9444942"/>
                <a:gd name="connsiteY1-4" fmla="*/ 0 h 2042925"/>
                <a:gd name="connsiteX2-5" fmla="*/ 1574157 w 9444942"/>
                <a:gd name="connsiteY2-6" fmla="*/ 0 h 2042925"/>
                <a:gd name="connsiteX3-7" fmla="*/ 3935393 w 9444942"/>
                <a:gd name="connsiteY3-8" fmla="*/ 0 h 2042925"/>
                <a:gd name="connsiteX4-9" fmla="*/ 9444942 w 9444942"/>
                <a:gd name="connsiteY4-10" fmla="*/ 0 h 2042925"/>
                <a:gd name="connsiteX5-11" fmla="*/ 9444942 w 9444942"/>
                <a:gd name="connsiteY5-12" fmla="*/ 945266 h 2042925"/>
                <a:gd name="connsiteX6-13" fmla="*/ 9444942 w 9444942"/>
                <a:gd name="connsiteY6-14" fmla="*/ 945266 h 2042925"/>
                <a:gd name="connsiteX7-15" fmla="*/ 9444942 w 9444942"/>
                <a:gd name="connsiteY7-16" fmla="*/ 1350380 h 2042925"/>
                <a:gd name="connsiteX8-17" fmla="*/ 9444942 w 9444942"/>
                <a:gd name="connsiteY8-18" fmla="*/ 1620456 h 2042925"/>
                <a:gd name="connsiteX9-19" fmla="*/ 3935393 w 9444942"/>
                <a:gd name="connsiteY9-20" fmla="*/ 1620456 h 2042925"/>
                <a:gd name="connsiteX10-21" fmla="*/ 2812704 w 9444942"/>
                <a:gd name="connsiteY10-22" fmla="*/ 2042925 h 2042925"/>
                <a:gd name="connsiteX11-23" fmla="*/ 2419109 w 9444942"/>
                <a:gd name="connsiteY11-24" fmla="*/ 1632031 h 2042925"/>
                <a:gd name="connsiteX12-25" fmla="*/ 0 w 9444942"/>
                <a:gd name="connsiteY12-26" fmla="*/ 1620456 h 2042925"/>
                <a:gd name="connsiteX13-27" fmla="*/ 0 w 9444942"/>
                <a:gd name="connsiteY13-28" fmla="*/ 1350380 h 2042925"/>
                <a:gd name="connsiteX14-29" fmla="*/ 0 w 9444942"/>
                <a:gd name="connsiteY14-30" fmla="*/ 945266 h 2042925"/>
                <a:gd name="connsiteX15-31" fmla="*/ 0 w 9444942"/>
                <a:gd name="connsiteY15-32" fmla="*/ 945266 h 2042925"/>
                <a:gd name="connsiteX16-33" fmla="*/ 0 w 9444942"/>
                <a:gd name="connsiteY16-34" fmla="*/ 0 h 2042925"/>
                <a:gd name="connsiteX0-35" fmla="*/ 0 w 9444942"/>
                <a:gd name="connsiteY0-36" fmla="*/ 0 h 2042925"/>
                <a:gd name="connsiteX1-37" fmla="*/ 1574157 w 9444942"/>
                <a:gd name="connsiteY1-38" fmla="*/ 0 h 2042925"/>
                <a:gd name="connsiteX2-39" fmla="*/ 1574157 w 9444942"/>
                <a:gd name="connsiteY2-40" fmla="*/ 0 h 2042925"/>
                <a:gd name="connsiteX3-41" fmla="*/ 3935393 w 9444942"/>
                <a:gd name="connsiteY3-42" fmla="*/ 0 h 2042925"/>
                <a:gd name="connsiteX4-43" fmla="*/ 9444942 w 9444942"/>
                <a:gd name="connsiteY4-44" fmla="*/ 0 h 2042925"/>
                <a:gd name="connsiteX5-45" fmla="*/ 9444942 w 9444942"/>
                <a:gd name="connsiteY5-46" fmla="*/ 945266 h 2042925"/>
                <a:gd name="connsiteX6-47" fmla="*/ 9444942 w 9444942"/>
                <a:gd name="connsiteY6-48" fmla="*/ 945266 h 2042925"/>
                <a:gd name="connsiteX7-49" fmla="*/ 9444942 w 9444942"/>
                <a:gd name="connsiteY7-50" fmla="*/ 1350380 h 2042925"/>
                <a:gd name="connsiteX8-51" fmla="*/ 9444942 w 9444942"/>
                <a:gd name="connsiteY8-52" fmla="*/ 1620456 h 2042925"/>
                <a:gd name="connsiteX9-53" fmla="*/ 3935393 w 9444942"/>
                <a:gd name="connsiteY9-54" fmla="*/ 1620456 h 2042925"/>
                <a:gd name="connsiteX10-55" fmla="*/ 2812704 w 9444942"/>
                <a:gd name="connsiteY10-56" fmla="*/ 2042925 h 2042925"/>
                <a:gd name="connsiteX11-57" fmla="*/ 2731625 w 9444942"/>
                <a:gd name="connsiteY11-58" fmla="*/ 1643605 h 2042925"/>
                <a:gd name="connsiteX12-59" fmla="*/ 0 w 9444942"/>
                <a:gd name="connsiteY12-60" fmla="*/ 1620456 h 2042925"/>
                <a:gd name="connsiteX13-61" fmla="*/ 0 w 9444942"/>
                <a:gd name="connsiteY13-62" fmla="*/ 1350380 h 2042925"/>
                <a:gd name="connsiteX14-63" fmla="*/ 0 w 9444942"/>
                <a:gd name="connsiteY14-64" fmla="*/ 945266 h 2042925"/>
                <a:gd name="connsiteX15-65" fmla="*/ 0 w 9444942"/>
                <a:gd name="connsiteY15-66" fmla="*/ 945266 h 2042925"/>
                <a:gd name="connsiteX16-67" fmla="*/ 0 w 9444942"/>
                <a:gd name="connsiteY16-68" fmla="*/ 0 h 2042925"/>
                <a:gd name="connsiteX0-69" fmla="*/ 0 w 9444942"/>
                <a:gd name="connsiteY0-70" fmla="*/ 0 h 2042925"/>
                <a:gd name="connsiteX1-71" fmla="*/ 1574157 w 9444942"/>
                <a:gd name="connsiteY1-72" fmla="*/ 0 h 2042925"/>
                <a:gd name="connsiteX2-73" fmla="*/ 1574157 w 9444942"/>
                <a:gd name="connsiteY2-74" fmla="*/ 0 h 2042925"/>
                <a:gd name="connsiteX3-75" fmla="*/ 3935393 w 9444942"/>
                <a:gd name="connsiteY3-76" fmla="*/ 0 h 2042925"/>
                <a:gd name="connsiteX4-77" fmla="*/ 9444942 w 9444942"/>
                <a:gd name="connsiteY4-78" fmla="*/ 0 h 2042925"/>
                <a:gd name="connsiteX5-79" fmla="*/ 9444942 w 9444942"/>
                <a:gd name="connsiteY5-80" fmla="*/ 945266 h 2042925"/>
                <a:gd name="connsiteX6-81" fmla="*/ 9444942 w 9444942"/>
                <a:gd name="connsiteY6-82" fmla="*/ 945266 h 2042925"/>
                <a:gd name="connsiteX7-83" fmla="*/ 9444942 w 9444942"/>
                <a:gd name="connsiteY7-84" fmla="*/ 1350380 h 2042925"/>
                <a:gd name="connsiteX8-85" fmla="*/ 9444942 w 9444942"/>
                <a:gd name="connsiteY8-86" fmla="*/ 1620456 h 2042925"/>
                <a:gd name="connsiteX9-87" fmla="*/ 3217763 w 9444942"/>
                <a:gd name="connsiteY9-88" fmla="*/ 1655180 h 2042925"/>
                <a:gd name="connsiteX10-89" fmla="*/ 2812704 w 9444942"/>
                <a:gd name="connsiteY10-90" fmla="*/ 2042925 h 2042925"/>
                <a:gd name="connsiteX11-91" fmla="*/ 2731625 w 9444942"/>
                <a:gd name="connsiteY11-92" fmla="*/ 1643605 h 2042925"/>
                <a:gd name="connsiteX12-93" fmla="*/ 0 w 9444942"/>
                <a:gd name="connsiteY12-94" fmla="*/ 1620456 h 2042925"/>
                <a:gd name="connsiteX13-95" fmla="*/ 0 w 9444942"/>
                <a:gd name="connsiteY13-96" fmla="*/ 1350380 h 2042925"/>
                <a:gd name="connsiteX14-97" fmla="*/ 0 w 9444942"/>
                <a:gd name="connsiteY14-98" fmla="*/ 945266 h 2042925"/>
                <a:gd name="connsiteX15-99" fmla="*/ 0 w 9444942"/>
                <a:gd name="connsiteY15-100" fmla="*/ 945266 h 2042925"/>
                <a:gd name="connsiteX16-101" fmla="*/ 0 w 9444942"/>
                <a:gd name="connsiteY16-102" fmla="*/ 0 h 2042925"/>
                <a:gd name="connsiteX0-103" fmla="*/ 0 w 9444942"/>
                <a:gd name="connsiteY0-104" fmla="*/ 0 h 2054499"/>
                <a:gd name="connsiteX1-105" fmla="*/ 1574157 w 9444942"/>
                <a:gd name="connsiteY1-106" fmla="*/ 0 h 2054499"/>
                <a:gd name="connsiteX2-107" fmla="*/ 1574157 w 9444942"/>
                <a:gd name="connsiteY2-108" fmla="*/ 0 h 2054499"/>
                <a:gd name="connsiteX3-109" fmla="*/ 3935393 w 9444942"/>
                <a:gd name="connsiteY3-110" fmla="*/ 0 h 2054499"/>
                <a:gd name="connsiteX4-111" fmla="*/ 9444942 w 9444942"/>
                <a:gd name="connsiteY4-112" fmla="*/ 0 h 2054499"/>
                <a:gd name="connsiteX5-113" fmla="*/ 9444942 w 9444942"/>
                <a:gd name="connsiteY5-114" fmla="*/ 945266 h 2054499"/>
                <a:gd name="connsiteX6-115" fmla="*/ 9444942 w 9444942"/>
                <a:gd name="connsiteY6-116" fmla="*/ 945266 h 2054499"/>
                <a:gd name="connsiteX7-117" fmla="*/ 9444942 w 9444942"/>
                <a:gd name="connsiteY7-118" fmla="*/ 1350380 h 2054499"/>
                <a:gd name="connsiteX8-119" fmla="*/ 9444942 w 9444942"/>
                <a:gd name="connsiteY8-120" fmla="*/ 1620456 h 2054499"/>
                <a:gd name="connsiteX9-121" fmla="*/ 3217763 w 9444942"/>
                <a:gd name="connsiteY9-122" fmla="*/ 1655180 h 2054499"/>
                <a:gd name="connsiteX10-123" fmla="*/ 2882152 w 9444942"/>
                <a:gd name="connsiteY10-124" fmla="*/ 2054499 h 2054499"/>
                <a:gd name="connsiteX11-125" fmla="*/ 2731625 w 9444942"/>
                <a:gd name="connsiteY11-126" fmla="*/ 1643605 h 2054499"/>
                <a:gd name="connsiteX12-127" fmla="*/ 0 w 9444942"/>
                <a:gd name="connsiteY12-128" fmla="*/ 1620456 h 2054499"/>
                <a:gd name="connsiteX13-129" fmla="*/ 0 w 9444942"/>
                <a:gd name="connsiteY13-130" fmla="*/ 1350380 h 2054499"/>
                <a:gd name="connsiteX14-131" fmla="*/ 0 w 9444942"/>
                <a:gd name="connsiteY14-132" fmla="*/ 945266 h 2054499"/>
                <a:gd name="connsiteX15-133" fmla="*/ 0 w 9444942"/>
                <a:gd name="connsiteY15-134" fmla="*/ 945266 h 2054499"/>
                <a:gd name="connsiteX16-135" fmla="*/ 0 w 9444942"/>
                <a:gd name="connsiteY16-136" fmla="*/ 0 h 2054499"/>
                <a:gd name="connsiteX0-137" fmla="*/ 0 w 9444942"/>
                <a:gd name="connsiteY0-138" fmla="*/ 0 h 2054499"/>
                <a:gd name="connsiteX1-139" fmla="*/ 1574157 w 9444942"/>
                <a:gd name="connsiteY1-140" fmla="*/ 0 h 2054499"/>
                <a:gd name="connsiteX2-141" fmla="*/ 1574157 w 9444942"/>
                <a:gd name="connsiteY2-142" fmla="*/ 0 h 2054499"/>
                <a:gd name="connsiteX3-143" fmla="*/ 3935393 w 9444942"/>
                <a:gd name="connsiteY3-144" fmla="*/ 0 h 2054499"/>
                <a:gd name="connsiteX4-145" fmla="*/ 9444942 w 9444942"/>
                <a:gd name="connsiteY4-146" fmla="*/ 0 h 2054499"/>
                <a:gd name="connsiteX5-147" fmla="*/ 9444942 w 9444942"/>
                <a:gd name="connsiteY5-148" fmla="*/ 945266 h 2054499"/>
                <a:gd name="connsiteX6-149" fmla="*/ 9444942 w 9444942"/>
                <a:gd name="connsiteY6-150" fmla="*/ 945266 h 2054499"/>
                <a:gd name="connsiteX7-151" fmla="*/ 9444942 w 9444942"/>
                <a:gd name="connsiteY7-152" fmla="*/ 1350380 h 2054499"/>
                <a:gd name="connsiteX8-153" fmla="*/ 9444942 w 9444942"/>
                <a:gd name="connsiteY8-154" fmla="*/ 1620456 h 2054499"/>
                <a:gd name="connsiteX9-155" fmla="*/ 4988690 w 9444942"/>
                <a:gd name="connsiteY9-156" fmla="*/ 1632030 h 2054499"/>
                <a:gd name="connsiteX10-157" fmla="*/ 2882152 w 9444942"/>
                <a:gd name="connsiteY10-158" fmla="*/ 2054499 h 2054499"/>
                <a:gd name="connsiteX11-159" fmla="*/ 2731625 w 9444942"/>
                <a:gd name="connsiteY11-160" fmla="*/ 1643605 h 2054499"/>
                <a:gd name="connsiteX12-161" fmla="*/ 0 w 9444942"/>
                <a:gd name="connsiteY12-162" fmla="*/ 1620456 h 2054499"/>
                <a:gd name="connsiteX13-163" fmla="*/ 0 w 9444942"/>
                <a:gd name="connsiteY13-164" fmla="*/ 1350380 h 2054499"/>
                <a:gd name="connsiteX14-165" fmla="*/ 0 w 9444942"/>
                <a:gd name="connsiteY14-166" fmla="*/ 945266 h 2054499"/>
                <a:gd name="connsiteX15-167" fmla="*/ 0 w 9444942"/>
                <a:gd name="connsiteY15-168" fmla="*/ 945266 h 2054499"/>
                <a:gd name="connsiteX16-169" fmla="*/ 0 w 9444942"/>
                <a:gd name="connsiteY16-170" fmla="*/ 0 h 2054499"/>
                <a:gd name="connsiteX0-171" fmla="*/ 0 w 9444942"/>
                <a:gd name="connsiteY0-172" fmla="*/ 0 h 2054499"/>
                <a:gd name="connsiteX1-173" fmla="*/ 1574157 w 9444942"/>
                <a:gd name="connsiteY1-174" fmla="*/ 0 h 2054499"/>
                <a:gd name="connsiteX2-175" fmla="*/ 1574157 w 9444942"/>
                <a:gd name="connsiteY2-176" fmla="*/ 0 h 2054499"/>
                <a:gd name="connsiteX3-177" fmla="*/ 3935393 w 9444942"/>
                <a:gd name="connsiteY3-178" fmla="*/ 0 h 2054499"/>
                <a:gd name="connsiteX4-179" fmla="*/ 9444942 w 9444942"/>
                <a:gd name="connsiteY4-180" fmla="*/ 0 h 2054499"/>
                <a:gd name="connsiteX5-181" fmla="*/ 9444942 w 9444942"/>
                <a:gd name="connsiteY5-182" fmla="*/ 945266 h 2054499"/>
                <a:gd name="connsiteX6-183" fmla="*/ 9444942 w 9444942"/>
                <a:gd name="connsiteY6-184" fmla="*/ 945266 h 2054499"/>
                <a:gd name="connsiteX7-185" fmla="*/ 9444942 w 9444942"/>
                <a:gd name="connsiteY7-186" fmla="*/ 1350380 h 2054499"/>
                <a:gd name="connsiteX8-187" fmla="*/ 9444942 w 9444942"/>
                <a:gd name="connsiteY8-188" fmla="*/ 1620456 h 2054499"/>
                <a:gd name="connsiteX9-189" fmla="*/ 4907667 w 9444942"/>
                <a:gd name="connsiteY9-190" fmla="*/ 1655179 h 2054499"/>
                <a:gd name="connsiteX10-191" fmla="*/ 2882152 w 9444942"/>
                <a:gd name="connsiteY10-192" fmla="*/ 2054499 h 2054499"/>
                <a:gd name="connsiteX11-193" fmla="*/ 2731625 w 9444942"/>
                <a:gd name="connsiteY11-194" fmla="*/ 1643605 h 2054499"/>
                <a:gd name="connsiteX12-195" fmla="*/ 0 w 9444942"/>
                <a:gd name="connsiteY12-196" fmla="*/ 1620456 h 2054499"/>
                <a:gd name="connsiteX13-197" fmla="*/ 0 w 9444942"/>
                <a:gd name="connsiteY13-198" fmla="*/ 1350380 h 2054499"/>
                <a:gd name="connsiteX14-199" fmla="*/ 0 w 9444942"/>
                <a:gd name="connsiteY14-200" fmla="*/ 945266 h 2054499"/>
                <a:gd name="connsiteX15-201" fmla="*/ 0 w 9444942"/>
                <a:gd name="connsiteY15-202" fmla="*/ 945266 h 2054499"/>
                <a:gd name="connsiteX16-203" fmla="*/ 0 w 9444942"/>
                <a:gd name="connsiteY16-204" fmla="*/ 0 h 2054499"/>
                <a:gd name="connsiteX0-205" fmla="*/ 0 w 9444942"/>
                <a:gd name="connsiteY0-206" fmla="*/ 0 h 2054499"/>
                <a:gd name="connsiteX1-207" fmla="*/ 1574157 w 9444942"/>
                <a:gd name="connsiteY1-208" fmla="*/ 0 h 2054499"/>
                <a:gd name="connsiteX2-209" fmla="*/ 1574157 w 9444942"/>
                <a:gd name="connsiteY2-210" fmla="*/ 0 h 2054499"/>
                <a:gd name="connsiteX3-211" fmla="*/ 3935393 w 9444942"/>
                <a:gd name="connsiteY3-212" fmla="*/ 0 h 2054499"/>
                <a:gd name="connsiteX4-213" fmla="*/ 9444942 w 9444942"/>
                <a:gd name="connsiteY4-214" fmla="*/ 0 h 2054499"/>
                <a:gd name="connsiteX5-215" fmla="*/ 9444942 w 9444942"/>
                <a:gd name="connsiteY5-216" fmla="*/ 945266 h 2054499"/>
                <a:gd name="connsiteX6-217" fmla="*/ 9444942 w 9444942"/>
                <a:gd name="connsiteY6-218" fmla="*/ 945266 h 2054499"/>
                <a:gd name="connsiteX7-219" fmla="*/ 9444942 w 9444942"/>
                <a:gd name="connsiteY7-220" fmla="*/ 1350380 h 2054499"/>
                <a:gd name="connsiteX8-221" fmla="*/ 9444942 w 9444942"/>
                <a:gd name="connsiteY8-222" fmla="*/ 1620456 h 2054499"/>
                <a:gd name="connsiteX9-223" fmla="*/ 4907667 w 9444942"/>
                <a:gd name="connsiteY9-224" fmla="*/ 1655179 h 2054499"/>
                <a:gd name="connsiteX10-225" fmla="*/ 2882152 w 9444942"/>
                <a:gd name="connsiteY10-226" fmla="*/ 2054499 h 2054499"/>
                <a:gd name="connsiteX11-227" fmla="*/ 3912243 w 9444942"/>
                <a:gd name="connsiteY11-228" fmla="*/ 1655180 h 2054499"/>
                <a:gd name="connsiteX12-229" fmla="*/ 0 w 9444942"/>
                <a:gd name="connsiteY12-230" fmla="*/ 1620456 h 2054499"/>
                <a:gd name="connsiteX13-231" fmla="*/ 0 w 9444942"/>
                <a:gd name="connsiteY13-232" fmla="*/ 1350380 h 2054499"/>
                <a:gd name="connsiteX14-233" fmla="*/ 0 w 9444942"/>
                <a:gd name="connsiteY14-234" fmla="*/ 945266 h 2054499"/>
                <a:gd name="connsiteX15-235" fmla="*/ 0 w 9444942"/>
                <a:gd name="connsiteY15-236" fmla="*/ 945266 h 2054499"/>
                <a:gd name="connsiteX16-237" fmla="*/ 0 w 9444942"/>
                <a:gd name="connsiteY16-238" fmla="*/ 0 h 2054499"/>
                <a:gd name="connsiteX0-239" fmla="*/ 0 w 9444942"/>
                <a:gd name="connsiteY0-240" fmla="*/ 0 h 1927177"/>
                <a:gd name="connsiteX1-241" fmla="*/ 1574157 w 9444942"/>
                <a:gd name="connsiteY1-242" fmla="*/ 0 h 1927177"/>
                <a:gd name="connsiteX2-243" fmla="*/ 1574157 w 9444942"/>
                <a:gd name="connsiteY2-244" fmla="*/ 0 h 1927177"/>
                <a:gd name="connsiteX3-245" fmla="*/ 3935393 w 9444942"/>
                <a:gd name="connsiteY3-246" fmla="*/ 0 h 1927177"/>
                <a:gd name="connsiteX4-247" fmla="*/ 9444942 w 9444942"/>
                <a:gd name="connsiteY4-248" fmla="*/ 0 h 1927177"/>
                <a:gd name="connsiteX5-249" fmla="*/ 9444942 w 9444942"/>
                <a:gd name="connsiteY5-250" fmla="*/ 945266 h 1927177"/>
                <a:gd name="connsiteX6-251" fmla="*/ 9444942 w 9444942"/>
                <a:gd name="connsiteY6-252" fmla="*/ 945266 h 1927177"/>
                <a:gd name="connsiteX7-253" fmla="*/ 9444942 w 9444942"/>
                <a:gd name="connsiteY7-254" fmla="*/ 1350380 h 1927177"/>
                <a:gd name="connsiteX8-255" fmla="*/ 9444942 w 9444942"/>
                <a:gd name="connsiteY8-256" fmla="*/ 1620456 h 1927177"/>
                <a:gd name="connsiteX9-257" fmla="*/ 4907667 w 9444942"/>
                <a:gd name="connsiteY9-258" fmla="*/ 1655179 h 1927177"/>
                <a:gd name="connsiteX10-259" fmla="*/ 4629929 w 9444942"/>
                <a:gd name="connsiteY10-260" fmla="*/ 1927177 h 1927177"/>
                <a:gd name="connsiteX11-261" fmla="*/ 3912243 w 9444942"/>
                <a:gd name="connsiteY11-262" fmla="*/ 1655180 h 1927177"/>
                <a:gd name="connsiteX12-263" fmla="*/ 0 w 9444942"/>
                <a:gd name="connsiteY12-264" fmla="*/ 1620456 h 1927177"/>
                <a:gd name="connsiteX13-265" fmla="*/ 0 w 9444942"/>
                <a:gd name="connsiteY13-266" fmla="*/ 1350380 h 1927177"/>
                <a:gd name="connsiteX14-267" fmla="*/ 0 w 9444942"/>
                <a:gd name="connsiteY14-268" fmla="*/ 945266 h 1927177"/>
                <a:gd name="connsiteX15-269" fmla="*/ 0 w 9444942"/>
                <a:gd name="connsiteY15-270" fmla="*/ 945266 h 1927177"/>
                <a:gd name="connsiteX16-271" fmla="*/ 0 w 9444942"/>
                <a:gd name="connsiteY16-272" fmla="*/ 0 h 1927177"/>
                <a:gd name="connsiteX0-273" fmla="*/ 0 w 9444942"/>
                <a:gd name="connsiteY0-274" fmla="*/ 0 h 1927177"/>
                <a:gd name="connsiteX1-275" fmla="*/ 1574157 w 9444942"/>
                <a:gd name="connsiteY1-276" fmla="*/ 0 h 1927177"/>
                <a:gd name="connsiteX2-277" fmla="*/ 1574157 w 9444942"/>
                <a:gd name="connsiteY2-278" fmla="*/ 0 h 1927177"/>
                <a:gd name="connsiteX3-279" fmla="*/ 3935393 w 9444942"/>
                <a:gd name="connsiteY3-280" fmla="*/ 0 h 1927177"/>
                <a:gd name="connsiteX4-281" fmla="*/ 9444942 w 9444942"/>
                <a:gd name="connsiteY4-282" fmla="*/ 0 h 1927177"/>
                <a:gd name="connsiteX5-283" fmla="*/ 9444942 w 9444942"/>
                <a:gd name="connsiteY5-284" fmla="*/ 945266 h 1927177"/>
                <a:gd name="connsiteX6-285" fmla="*/ 9444942 w 9444942"/>
                <a:gd name="connsiteY6-286" fmla="*/ 945266 h 1927177"/>
                <a:gd name="connsiteX7-287" fmla="*/ 9444942 w 9444942"/>
                <a:gd name="connsiteY7-288" fmla="*/ 1350380 h 1927177"/>
                <a:gd name="connsiteX8-289" fmla="*/ 9444942 w 9444942"/>
                <a:gd name="connsiteY8-290" fmla="*/ 1620456 h 1927177"/>
                <a:gd name="connsiteX9-291" fmla="*/ 4907667 w 9444942"/>
                <a:gd name="connsiteY9-292" fmla="*/ 1655179 h 1927177"/>
                <a:gd name="connsiteX10-293" fmla="*/ 4629929 w 9444942"/>
                <a:gd name="connsiteY10-294" fmla="*/ 1927177 h 1927177"/>
                <a:gd name="connsiteX11-295" fmla="*/ 4259484 w 9444942"/>
                <a:gd name="connsiteY11-296" fmla="*/ 1666755 h 1927177"/>
                <a:gd name="connsiteX12-297" fmla="*/ 0 w 9444942"/>
                <a:gd name="connsiteY12-298" fmla="*/ 1620456 h 1927177"/>
                <a:gd name="connsiteX13-299" fmla="*/ 0 w 9444942"/>
                <a:gd name="connsiteY13-300" fmla="*/ 1350380 h 1927177"/>
                <a:gd name="connsiteX14-301" fmla="*/ 0 w 9444942"/>
                <a:gd name="connsiteY14-302" fmla="*/ 945266 h 1927177"/>
                <a:gd name="connsiteX15-303" fmla="*/ 0 w 9444942"/>
                <a:gd name="connsiteY15-304" fmla="*/ 945266 h 1927177"/>
                <a:gd name="connsiteX16-305" fmla="*/ 0 w 9444942"/>
                <a:gd name="connsiteY16-306" fmla="*/ 0 h 1927177"/>
                <a:gd name="connsiteX0-307" fmla="*/ 0 w 9444942"/>
                <a:gd name="connsiteY0-308" fmla="*/ 0 h 1927177"/>
                <a:gd name="connsiteX1-309" fmla="*/ 1574157 w 9444942"/>
                <a:gd name="connsiteY1-310" fmla="*/ 0 h 1927177"/>
                <a:gd name="connsiteX2-311" fmla="*/ 1574157 w 9444942"/>
                <a:gd name="connsiteY2-312" fmla="*/ 0 h 1927177"/>
                <a:gd name="connsiteX3-313" fmla="*/ 3935393 w 9444942"/>
                <a:gd name="connsiteY3-314" fmla="*/ 0 h 1927177"/>
                <a:gd name="connsiteX4-315" fmla="*/ 9444942 w 9444942"/>
                <a:gd name="connsiteY4-316" fmla="*/ 0 h 1927177"/>
                <a:gd name="connsiteX5-317" fmla="*/ 9444942 w 9444942"/>
                <a:gd name="connsiteY5-318" fmla="*/ 945266 h 1927177"/>
                <a:gd name="connsiteX6-319" fmla="*/ 9444942 w 9444942"/>
                <a:gd name="connsiteY6-320" fmla="*/ 945266 h 1927177"/>
                <a:gd name="connsiteX7-321" fmla="*/ 9444942 w 9444942"/>
                <a:gd name="connsiteY7-322" fmla="*/ 1350380 h 1927177"/>
                <a:gd name="connsiteX8-323" fmla="*/ 9444942 w 9444942"/>
                <a:gd name="connsiteY8-324" fmla="*/ 1620456 h 1927177"/>
                <a:gd name="connsiteX9-325" fmla="*/ 4907667 w 9444942"/>
                <a:gd name="connsiteY9-326" fmla="*/ 1655179 h 1927177"/>
                <a:gd name="connsiteX10-327" fmla="*/ 4629929 w 9444942"/>
                <a:gd name="connsiteY10-328" fmla="*/ 1927177 h 1927177"/>
                <a:gd name="connsiteX11-329" fmla="*/ 4409954 w 9444942"/>
                <a:gd name="connsiteY11-330" fmla="*/ 1643606 h 1927177"/>
                <a:gd name="connsiteX12-331" fmla="*/ 0 w 9444942"/>
                <a:gd name="connsiteY12-332" fmla="*/ 1620456 h 1927177"/>
                <a:gd name="connsiteX13-333" fmla="*/ 0 w 9444942"/>
                <a:gd name="connsiteY13-334" fmla="*/ 1350380 h 1927177"/>
                <a:gd name="connsiteX14-335" fmla="*/ 0 w 9444942"/>
                <a:gd name="connsiteY14-336" fmla="*/ 945266 h 1927177"/>
                <a:gd name="connsiteX15-337" fmla="*/ 0 w 9444942"/>
                <a:gd name="connsiteY15-338" fmla="*/ 945266 h 1927177"/>
                <a:gd name="connsiteX16-339" fmla="*/ 0 w 9444942"/>
                <a:gd name="connsiteY16-340" fmla="*/ 0 h 1927177"/>
                <a:gd name="connsiteX0-341" fmla="*/ 0 w 9444942"/>
                <a:gd name="connsiteY0-342" fmla="*/ 0 h 1927177"/>
                <a:gd name="connsiteX1-343" fmla="*/ 1574157 w 9444942"/>
                <a:gd name="connsiteY1-344" fmla="*/ 0 h 1927177"/>
                <a:gd name="connsiteX2-345" fmla="*/ 1574157 w 9444942"/>
                <a:gd name="connsiteY2-346" fmla="*/ 0 h 1927177"/>
                <a:gd name="connsiteX3-347" fmla="*/ 3935393 w 9444942"/>
                <a:gd name="connsiteY3-348" fmla="*/ 0 h 1927177"/>
                <a:gd name="connsiteX4-349" fmla="*/ 9444942 w 9444942"/>
                <a:gd name="connsiteY4-350" fmla="*/ 0 h 1927177"/>
                <a:gd name="connsiteX5-351" fmla="*/ 9444942 w 9444942"/>
                <a:gd name="connsiteY5-352" fmla="*/ 945266 h 1927177"/>
                <a:gd name="connsiteX6-353" fmla="*/ 9444942 w 9444942"/>
                <a:gd name="connsiteY6-354" fmla="*/ 945266 h 1927177"/>
                <a:gd name="connsiteX7-355" fmla="*/ 9444942 w 9444942"/>
                <a:gd name="connsiteY7-356" fmla="*/ 1350380 h 1927177"/>
                <a:gd name="connsiteX8-357" fmla="*/ 9444942 w 9444942"/>
                <a:gd name="connsiteY8-358" fmla="*/ 1620456 h 1927177"/>
                <a:gd name="connsiteX9-359" fmla="*/ 4907667 w 9444942"/>
                <a:gd name="connsiteY9-360" fmla="*/ 1655179 h 1927177"/>
                <a:gd name="connsiteX10-361" fmla="*/ 4722526 w 9444942"/>
                <a:gd name="connsiteY10-362" fmla="*/ 1927177 h 1927177"/>
                <a:gd name="connsiteX11-363" fmla="*/ 4409954 w 9444942"/>
                <a:gd name="connsiteY11-364" fmla="*/ 1643606 h 1927177"/>
                <a:gd name="connsiteX12-365" fmla="*/ 0 w 9444942"/>
                <a:gd name="connsiteY12-366" fmla="*/ 1620456 h 1927177"/>
                <a:gd name="connsiteX13-367" fmla="*/ 0 w 9444942"/>
                <a:gd name="connsiteY13-368" fmla="*/ 1350380 h 1927177"/>
                <a:gd name="connsiteX14-369" fmla="*/ 0 w 9444942"/>
                <a:gd name="connsiteY14-370" fmla="*/ 945266 h 1927177"/>
                <a:gd name="connsiteX15-371" fmla="*/ 0 w 9444942"/>
                <a:gd name="connsiteY15-372" fmla="*/ 945266 h 1927177"/>
                <a:gd name="connsiteX16-373" fmla="*/ 0 w 9444942"/>
                <a:gd name="connsiteY16-374" fmla="*/ 0 h 1927177"/>
                <a:gd name="connsiteX0-375" fmla="*/ 0 w 9444942"/>
                <a:gd name="connsiteY0-376" fmla="*/ 0 h 1927177"/>
                <a:gd name="connsiteX1-377" fmla="*/ 1574157 w 9444942"/>
                <a:gd name="connsiteY1-378" fmla="*/ 0 h 1927177"/>
                <a:gd name="connsiteX2-379" fmla="*/ 1574157 w 9444942"/>
                <a:gd name="connsiteY2-380" fmla="*/ 0 h 1927177"/>
                <a:gd name="connsiteX3-381" fmla="*/ 3935393 w 9444942"/>
                <a:gd name="connsiteY3-382" fmla="*/ 0 h 1927177"/>
                <a:gd name="connsiteX4-383" fmla="*/ 9444942 w 9444942"/>
                <a:gd name="connsiteY4-384" fmla="*/ 0 h 1927177"/>
                <a:gd name="connsiteX5-385" fmla="*/ 9444942 w 9444942"/>
                <a:gd name="connsiteY5-386" fmla="*/ 945266 h 1927177"/>
                <a:gd name="connsiteX6-387" fmla="*/ 9444942 w 9444942"/>
                <a:gd name="connsiteY6-388" fmla="*/ 945266 h 1927177"/>
                <a:gd name="connsiteX7-389" fmla="*/ 9444942 w 9444942"/>
                <a:gd name="connsiteY7-390" fmla="*/ 1350380 h 1927177"/>
                <a:gd name="connsiteX8-391" fmla="*/ 9444942 w 9444942"/>
                <a:gd name="connsiteY8-392" fmla="*/ 1620456 h 1927177"/>
                <a:gd name="connsiteX9-393" fmla="*/ 5011839 w 9444942"/>
                <a:gd name="connsiteY9-394" fmla="*/ 1655179 h 1927177"/>
                <a:gd name="connsiteX10-395" fmla="*/ 4722526 w 9444942"/>
                <a:gd name="connsiteY10-396" fmla="*/ 1927177 h 1927177"/>
                <a:gd name="connsiteX11-397" fmla="*/ 4409954 w 9444942"/>
                <a:gd name="connsiteY11-398" fmla="*/ 1643606 h 1927177"/>
                <a:gd name="connsiteX12-399" fmla="*/ 0 w 9444942"/>
                <a:gd name="connsiteY12-400" fmla="*/ 1620456 h 1927177"/>
                <a:gd name="connsiteX13-401" fmla="*/ 0 w 9444942"/>
                <a:gd name="connsiteY13-402" fmla="*/ 1350380 h 1927177"/>
                <a:gd name="connsiteX14-403" fmla="*/ 0 w 9444942"/>
                <a:gd name="connsiteY14-404" fmla="*/ 945266 h 1927177"/>
                <a:gd name="connsiteX15-405" fmla="*/ 0 w 9444942"/>
                <a:gd name="connsiteY15-406" fmla="*/ 945266 h 1927177"/>
                <a:gd name="connsiteX16-407" fmla="*/ 0 w 9444942"/>
                <a:gd name="connsiteY16-408" fmla="*/ 0 h 1927177"/>
                <a:gd name="connsiteX0-409" fmla="*/ 0 w 9444942"/>
                <a:gd name="connsiteY0-410" fmla="*/ 0 h 1927177"/>
                <a:gd name="connsiteX1-411" fmla="*/ 1574157 w 9444942"/>
                <a:gd name="connsiteY1-412" fmla="*/ 0 h 1927177"/>
                <a:gd name="connsiteX2-413" fmla="*/ 1574157 w 9444942"/>
                <a:gd name="connsiteY2-414" fmla="*/ 0 h 1927177"/>
                <a:gd name="connsiteX3-415" fmla="*/ 3935393 w 9444942"/>
                <a:gd name="connsiteY3-416" fmla="*/ 0 h 1927177"/>
                <a:gd name="connsiteX4-417" fmla="*/ 9444942 w 9444942"/>
                <a:gd name="connsiteY4-418" fmla="*/ 0 h 1927177"/>
                <a:gd name="connsiteX5-419" fmla="*/ 9444942 w 9444942"/>
                <a:gd name="connsiteY5-420" fmla="*/ 945266 h 1927177"/>
                <a:gd name="connsiteX6-421" fmla="*/ 9444942 w 9444942"/>
                <a:gd name="connsiteY6-422" fmla="*/ 945266 h 1927177"/>
                <a:gd name="connsiteX7-423" fmla="*/ 9444942 w 9444942"/>
                <a:gd name="connsiteY7-424" fmla="*/ 1350380 h 1927177"/>
                <a:gd name="connsiteX8-425" fmla="*/ 9444942 w 9444942"/>
                <a:gd name="connsiteY8-426" fmla="*/ 1620456 h 1927177"/>
                <a:gd name="connsiteX9-427" fmla="*/ 5011839 w 9444942"/>
                <a:gd name="connsiteY9-428" fmla="*/ 1655179 h 1927177"/>
                <a:gd name="connsiteX10-429" fmla="*/ 4722526 w 9444942"/>
                <a:gd name="connsiteY10-430" fmla="*/ 1927177 h 1927177"/>
                <a:gd name="connsiteX11-431" fmla="*/ 4444678 w 9444942"/>
                <a:gd name="connsiteY11-432" fmla="*/ 1643606 h 1927177"/>
                <a:gd name="connsiteX12-433" fmla="*/ 0 w 9444942"/>
                <a:gd name="connsiteY12-434" fmla="*/ 1620456 h 1927177"/>
                <a:gd name="connsiteX13-435" fmla="*/ 0 w 9444942"/>
                <a:gd name="connsiteY13-436" fmla="*/ 1350380 h 1927177"/>
                <a:gd name="connsiteX14-437" fmla="*/ 0 w 9444942"/>
                <a:gd name="connsiteY14-438" fmla="*/ 945266 h 1927177"/>
                <a:gd name="connsiteX15-439" fmla="*/ 0 w 9444942"/>
                <a:gd name="connsiteY15-440" fmla="*/ 945266 h 1927177"/>
                <a:gd name="connsiteX16-441" fmla="*/ 0 w 9444942"/>
                <a:gd name="connsiteY16-442" fmla="*/ 0 h 1927177"/>
                <a:gd name="connsiteX0-443" fmla="*/ 0 w 9444942"/>
                <a:gd name="connsiteY0-444" fmla="*/ 0 h 1927177"/>
                <a:gd name="connsiteX1-445" fmla="*/ 1574157 w 9444942"/>
                <a:gd name="connsiteY1-446" fmla="*/ 0 h 1927177"/>
                <a:gd name="connsiteX2-447" fmla="*/ 1574157 w 9444942"/>
                <a:gd name="connsiteY2-448" fmla="*/ 0 h 1927177"/>
                <a:gd name="connsiteX3-449" fmla="*/ 3935393 w 9444942"/>
                <a:gd name="connsiteY3-450" fmla="*/ 0 h 1927177"/>
                <a:gd name="connsiteX4-451" fmla="*/ 9444942 w 9444942"/>
                <a:gd name="connsiteY4-452" fmla="*/ 0 h 1927177"/>
                <a:gd name="connsiteX5-453" fmla="*/ 9444942 w 9444942"/>
                <a:gd name="connsiteY5-454" fmla="*/ 945266 h 1927177"/>
                <a:gd name="connsiteX6-455" fmla="*/ 9444942 w 9444942"/>
                <a:gd name="connsiteY6-456" fmla="*/ 945266 h 1927177"/>
                <a:gd name="connsiteX7-457" fmla="*/ 9444942 w 9444942"/>
                <a:gd name="connsiteY7-458" fmla="*/ 1350380 h 1927177"/>
                <a:gd name="connsiteX8-459" fmla="*/ 9444942 w 9444942"/>
                <a:gd name="connsiteY8-460" fmla="*/ 1620456 h 1927177"/>
                <a:gd name="connsiteX9-461" fmla="*/ 5011839 w 9444942"/>
                <a:gd name="connsiteY9-462" fmla="*/ 1655179 h 1927177"/>
                <a:gd name="connsiteX10-463" fmla="*/ 4722526 w 9444942"/>
                <a:gd name="connsiteY10-464" fmla="*/ 1927177 h 1927177"/>
                <a:gd name="connsiteX11-465" fmla="*/ 4444678 w 9444942"/>
                <a:gd name="connsiteY11-466" fmla="*/ 1643606 h 1927177"/>
                <a:gd name="connsiteX12-467" fmla="*/ 0 w 9444942"/>
                <a:gd name="connsiteY12-468" fmla="*/ 1620456 h 1927177"/>
                <a:gd name="connsiteX13-469" fmla="*/ 0 w 9444942"/>
                <a:gd name="connsiteY13-470" fmla="*/ 1350380 h 1927177"/>
                <a:gd name="connsiteX14-471" fmla="*/ 0 w 9444942"/>
                <a:gd name="connsiteY14-472" fmla="*/ 945266 h 1927177"/>
                <a:gd name="connsiteX15-473" fmla="*/ 0 w 9444942"/>
                <a:gd name="connsiteY15-474" fmla="*/ 945266 h 1927177"/>
                <a:gd name="connsiteX16-475" fmla="*/ 0 w 9444942"/>
                <a:gd name="connsiteY16-476" fmla="*/ 0 h 1927177"/>
                <a:gd name="connsiteX0-477" fmla="*/ 0 w 9444942"/>
                <a:gd name="connsiteY0-478" fmla="*/ 0 h 1927177"/>
                <a:gd name="connsiteX1-479" fmla="*/ 1574157 w 9444942"/>
                <a:gd name="connsiteY1-480" fmla="*/ 0 h 1927177"/>
                <a:gd name="connsiteX2-481" fmla="*/ 1574157 w 9444942"/>
                <a:gd name="connsiteY2-482" fmla="*/ 0 h 1927177"/>
                <a:gd name="connsiteX3-483" fmla="*/ 3935393 w 9444942"/>
                <a:gd name="connsiteY3-484" fmla="*/ 0 h 1927177"/>
                <a:gd name="connsiteX4-485" fmla="*/ 9444942 w 9444942"/>
                <a:gd name="connsiteY4-486" fmla="*/ 0 h 1927177"/>
                <a:gd name="connsiteX5-487" fmla="*/ 9444942 w 9444942"/>
                <a:gd name="connsiteY5-488" fmla="*/ 945266 h 1927177"/>
                <a:gd name="connsiteX6-489" fmla="*/ 9444942 w 9444942"/>
                <a:gd name="connsiteY6-490" fmla="*/ 945266 h 1927177"/>
                <a:gd name="connsiteX7-491" fmla="*/ 9444942 w 9444942"/>
                <a:gd name="connsiteY7-492" fmla="*/ 1350380 h 1927177"/>
                <a:gd name="connsiteX8-493" fmla="*/ 9444942 w 9444942"/>
                <a:gd name="connsiteY8-494" fmla="*/ 1620456 h 1927177"/>
                <a:gd name="connsiteX9-495" fmla="*/ 5011839 w 9444942"/>
                <a:gd name="connsiteY9-496" fmla="*/ 1655179 h 1927177"/>
                <a:gd name="connsiteX10-497" fmla="*/ 4722526 w 9444942"/>
                <a:gd name="connsiteY10-498" fmla="*/ 1927177 h 1927177"/>
                <a:gd name="connsiteX11-499" fmla="*/ 4444678 w 9444942"/>
                <a:gd name="connsiteY11-500" fmla="*/ 1657158 h 1927177"/>
                <a:gd name="connsiteX12-501" fmla="*/ 0 w 9444942"/>
                <a:gd name="connsiteY12-502" fmla="*/ 1620456 h 1927177"/>
                <a:gd name="connsiteX13-503" fmla="*/ 0 w 9444942"/>
                <a:gd name="connsiteY13-504" fmla="*/ 1350380 h 1927177"/>
                <a:gd name="connsiteX14-505" fmla="*/ 0 w 9444942"/>
                <a:gd name="connsiteY14-506" fmla="*/ 945266 h 1927177"/>
                <a:gd name="connsiteX15-507" fmla="*/ 0 w 9444942"/>
                <a:gd name="connsiteY15-508" fmla="*/ 945266 h 1927177"/>
                <a:gd name="connsiteX16-509" fmla="*/ 0 w 9444942"/>
                <a:gd name="connsiteY16-510" fmla="*/ 0 h 19271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</a:cxnLst>
              <a:rect l="l" t="t" r="r" b="b"/>
              <a:pathLst>
                <a:path w="9444942" h="1927177">
                  <a:moveTo>
                    <a:pt x="0" y="0"/>
                  </a:moveTo>
                  <a:lnTo>
                    <a:pt x="1574157" y="0"/>
                  </a:lnTo>
                  <a:lnTo>
                    <a:pt x="1574157" y="0"/>
                  </a:lnTo>
                  <a:lnTo>
                    <a:pt x="3935393" y="0"/>
                  </a:lnTo>
                  <a:lnTo>
                    <a:pt x="9444942" y="0"/>
                  </a:lnTo>
                  <a:lnTo>
                    <a:pt x="9444942" y="945266"/>
                  </a:lnTo>
                  <a:lnTo>
                    <a:pt x="9444942" y="945266"/>
                  </a:lnTo>
                  <a:lnTo>
                    <a:pt x="9444942" y="1350380"/>
                  </a:lnTo>
                  <a:lnTo>
                    <a:pt x="9444942" y="1620456"/>
                  </a:lnTo>
                  <a:lnTo>
                    <a:pt x="5011839" y="1655179"/>
                  </a:lnTo>
                  <a:lnTo>
                    <a:pt x="4722526" y="1927177"/>
                  </a:lnTo>
                  <a:lnTo>
                    <a:pt x="4444678" y="1657158"/>
                  </a:lnTo>
                  <a:lnTo>
                    <a:pt x="0" y="1620456"/>
                  </a:lnTo>
                  <a:lnTo>
                    <a:pt x="0" y="1350380"/>
                  </a:lnTo>
                  <a:lnTo>
                    <a:pt x="0" y="945266"/>
                  </a:lnTo>
                  <a:lnTo>
                    <a:pt x="0" y="94526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9050" cap="flat" cmpd="sng" algn="ctr">
              <a:gradFill>
                <a:gsLst>
                  <a:gs pos="81000">
                    <a:srgbClr val="39666D">
                      <a:alpha val="0"/>
                    </a:srgbClr>
                  </a:gs>
                  <a:gs pos="100000">
                    <a:srgbClr val="39666D">
                      <a:alpha val="56000"/>
                    </a:srgb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txBody>
            <a:bodyPr rtlCol="0" anchor="ctr">
              <a:noAutofit/>
            </a:bodyPr>
            <a:lstStyle/>
            <a:p>
              <a:pPr algn="ctr" defTabSz="914400">
                <a:defRPr/>
              </a:pPr>
              <a:endParaRPr lang="zh-CN" altLang="en-US" sz="1800" kern="0">
                <a:gradFill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accent4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10" name="PPT世界-2-3"/>
            <p:cNvSpPr/>
            <p:nvPr/>
          </p:nvSpPr>
          <p:spPr>
            <a:xfrm rot="10800000" flipV="1">
              <a:off x="2409463" y="2437456"/>
              <a:ext cx="7396224" cy="869921"/>
            </a:xfrm>
            <a:custGeom>
              <a:avLst/>
              <a:gdLst>
                <a:gd name="connsiteX0" fmla="*/ 0 w 7396224"/>
                <a:gd name="connsiteY0" fmla="*/ 858347 h 858347"/>
                <a:gd name="connsiteX1" fmla="*/ 2055157 w 7396224"/>
                <a:gd name="connsiteY1" fmla="*/ 0 h 858347"/>
                <a:gd name="connsiteX2" fmla="*/ 5341067 w 7396224"/>
                <a:gd name="connsiteY2" fmla="*/ 0 h 858347"/>
                <a:gd name="connsiteX3" fmla="*/ 7396224 w 7396224"/>
                <a:gd name="connsiteY3" fmla="*/ 858347 h 858347"/>
                <a:gd name="connsiteX4" fmla="*/ 0 w 7396224"/>
                <a:gd name="connsiteY4" fmla="*/ 858347 h 858347"/>
                <a:gd name="connsiteX0-1" fmla="*/ 0 w 7396224"/>
                <a:gd name="connsiteY0-2" fmla="*/ 869921 h 869921"/>
                <a:gd name="connsiteX1-3" fmla="*/ 2055157 w 7396224"/>
                <a:gd name="connsiteY1-4" fmla="*/ 11574 h 869921"/>
                <a:gd name="connsiteX2-5" fmla="*/ 3685887 w 7396224"/>
                <a:gd name="connsiteY2-6" fmla="*/ 0 h 869921"/>
                <a:gd name="connsiteX3-7" fmla="*/ 7396224 w 7396224"/>
                <a:gd name="connsiteY3-8" fmla="*/ 869921 h 869921"/>
                <a:gd name="connsiteX4-9" fmla="*/ 0 w 7396224"/>
                <a:gd name="connsiteY4-10" fmla="*/ 869921 h 869921"/>
                <a:gd name="connsiteX0-11" fmla="*/ 0 w 7396224"/>
                <a:gd name="connsiteY0-12" fmla="*/ 869921 h 869921"/>
                <a:gd name="connsiteX1-13" fmla="*/ 3685887 w 7396224"/>
                <a:gd name="connsiteY1-14" fmla="*/ 0 h 869921"/>
                <a:gd name="connsiteX2-15" fmla="*/ 7396224 w 7396224"/>
                <a:gd name="connsiteY2-16" fmla="*/ 869921 h 869921"/>
                <a:gd name="connsiteX3-17" fmla="*/ 0 w 7396224"/>
                <a:gd name="connsiteY3-18" fmla="*/ 869921 h 86992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396223" h="869921">
                  <a:moveTo>
                    <a:pt x="0" y="869921"/>
                  </a:moveTo>
                  <a:lnTo>
                    <a:pt x="3685887" y="0"/>
                  </a:lnTo>
                  <a:lnTo>
                    <a:pt x="7396224" y="869921"/>
                  </a:lnTo>
                  <a:lnTo>
                    <a:pt x="0" y="869921"/>
                  </a:lnTo>
                  <a:close/>
                </a:path>
              </a:pathLst>
            </a:custGeom>
            <a:gradFill>
              <a:gsLst>
                <a:gs pos="0">
                  <a:srgbClr val="B6D8D4">
                    <a:alpha val="66000"/>
                  </a:srgbClr>
                </a:gs>
                <a:gs pos="100000">
                  <a:srgbClr val="B6D8D4">
                    <a:alpha val="0"/>
                  </a:srgbClr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>
              <a:noAutofit/>
            </a:bodyPr>
            <a:lstStyle/>
            <a:p>
              <a:pPr algn="ctr" defTabSz="914400">
                <a:defRPr/>
              </a:pPr>
              <a:endParaRPr lang="zh-CN" altLang="en-US" sz="1800" kern="0">
                <a:gradFill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accent4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11" name="PPT世界-2-4"/>
            <p:cNvSpPr txBox="1"/>
            <p:nvPr/>
          </p:nvSpPr>
          <p:spPr>
            <a:xfrm>
              <a:off x="4477745" y="1378121"/>
              <a:ext cx="3236511" cy="52322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/>
              <a:r>
                <a:rPr lang="zh-CN" altLang="en-US" sz="28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自我评价和反思</a:t>
              </a:r>
              <a:endPara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grpSp>
        <p:nvGrpSpPr>
          <p:cNvPr id="12" name="PPT世界-3"/>
          <p:cNvGrpSpPr/>
          <p:nvPr>
            <p:custDataLst>
              <p:tags r:id="rId1"/>
            </p:custDataLst>
          </p:nvPr>
        </p:nvGrpSpPr>
        <p:grpSpPr>
          <a:xfrm>
            <a:off x="531495" y="3226435"/>
            <a:ext cx="2695575" cy="3023870"/>
            <a:chOff x="1102511" y="3427425"/>
            <a:chExt cx="2231669" cy="2686351"/>
          </a:xfrm>
        </p:grpSpPr>
        <p:sp>
          <p:nvSpPr>
            <p:cNvPr id="13" name="PPT世界-3-1"/>
            <p:cNvSpPr txBox="1"/>
            <p:nvPr>
              <p:custDataLst>
                <p:tags r:id="rId2"/>
              </p:custDataLst>
            </p:nvPr>
          </p:nvSpPr>
          <p:spPr>
            <a:xfrm>
              <a:off x="1255953" y="4524643"/>
              <a:ext cx="1925350" cy="298421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/>
              <a:r>
                <a:rPr lang="zh-CN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全栈能力的快速补齐</a:t>
              </a:r>
              <a:endPara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14" name="PPT世界-3-2"/>
            <p:cNvSpPr/>
            <p:nvPr>
              <p:custDataLst>
                <p:tags r:id="rId3"/>
              </p:custDataLst>
            </p:nvPr>
          </p:nvSpPr>
          <p:spPr>
            <a:xfrm>
              <a:off x="1102511" y="4818551"/>
              <a:ext cx="2231669" cy="1295225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171450" indent="-171450" algn="l" fontAlgn="auto">
                <a:lnSpc>
                  <a:spcPct val="150000"/>
                </a:lnSpc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入职以来，工作边界从单一的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Web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前端（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LayUI/G6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）迅速扩展至移动端（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Uni-app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）及物联网硬件（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RFID/PDA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）。</a:t>
              </a:r>
              <a:endPara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  <a:p>
              <a:pPr marL="171450" indent="-171450" algn="l" fontAlgn="auto">
                <a:lnSpc>
                  <a:spcPct val="150000"/>
                </a:lnSpc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不再局限于页面开发，能够独立承担从数据库设计、接口编写到前端交互的完整业务闭环，具备了独立负责模块的能力。</a:t>
              </a:r>
              <a:endPara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15" name="PPT世界-3-3"/>
            <p:cNvSpPr/>
            <p:nvPr>
              <p:custDataLst>
                <p:tags r:id="rId4"/>
              </p:custDataLst>
            </p:nvPr>
          </p:nvSpPr>
          <p:spPr>
            <a:xfrm>
              <a:off x="1601195" y="3427425"/>
              <a:ext cx="1009215" cy="1015421"/>
            </a:xfrm>
            <a:prstGeom prst="flowChartConnector">
              <a:avLst/>
            </a:prstGeom>
            <a:gradFill>
              <a:gsLst>
                <a:gs pos="0">
                  <a:srgbClr val="B6D8D4"/>
                </a:gs>
                <a:gs pos="100000">
                  <a:srgbClr val="5AA69D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254000" dist="114300" dir="5400000" sx="90000" sy="90000" algn="t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16" name="PPT世界-3-4"/>
            <p:cNvSpPr/>
            <p:nvPr>
              <p:custDataLst>
                <p:tags r:id="rId5"/>
              </p:custDataLst>
            </p:nvPr>
          </p:nvSpPr>
          <p:spPr>
            <a:xfrm>
              <a:off x="1822331" y="3633330"/>
              <a:ext cx="592329" cy="590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02" y="5002"/>
                  </a:moveTo>
                  <a:cubicBezTo>
                    <a:pt x="20144" y="6594"/>
                    <a:pt x="21600" y="9095"/>
                    <a:pt x="21600" y="12051"/>
                  </a:cubicBezTo>
                  <a:cubicBezTo>
                    <a:pt x="21600" y="14324"/>
                    <a:pt x="20629" y="16598"/>
                    <a:pt x="18930" y="18189"/>
                  </a:cubicBezTo>
                  <a:cubicBezTo>
                    <a:pt x="11407" y="12051"/>
                    <a:pt x="11407" y="12051"/>
                    <a:pt x="11407" y="12051"/>
                  </a:cubicBezTo>
                  <a:cubicBezTo>
                    <a:pt x="18202" y="5002"/>
                    <a:pt x="18202" y="5002"/>
                    <a:pt x="18202" y="5002"/>
                  </a:cubicBezTo>
                  <a:close/>
                  <a:moveTo>
                    <a:pt x="18445" y="18872"/>
                  </a:moveTo>
                  <a:cubicBezTo>
                    <a:pt x="17960" y="19326"/>
                    <a:pt x="17474" y="19781"/>
                    <a:pt x="16746" y="20008"/>
                  </a:cubicBezTo>
                  <a:cubicBezTo>
                    <a:pt x="17960" y="18417"/>
                    <a:pt x="17960" y="18417"/>
                    <a:pt x="17960" y="18417"/>
                  </a:cubicBezTo>
                  <a:cubicBezTo>
                    <a:pt x="18445" y="18872"/>
                    <a:pt x="18445" y="18872"/>
                    <a:pt x="18445" y="18872"/>
                  </a:cubicBezTo>
                  <a:close/>
                  <a:moveTo>
                    <a:pt x="15533" y="20918"/>
                  </a:moveTo>
                  <a:cubicBezTo>
                    <a:pt x="17474" y="17962"/>
                    <a:pt x="17474" y="17962"/>
                    <a:pt x="17474" y="17962"/>
                  </a:cubicBezTo>
                  <a:cubicBezTo>
                    <a:pt x="16989" y="17507"/>
                    <a:pt x="16989" y="17507"/>
                    <a:pt x="16989" y="17507"/>
                  </a:cubicBezTo>
                  <a:cubicBezTo>
                    <a:pt x="14562" y="21373"/>
                    <a:pt x="14562" y="21373"/>
                    <a:pt x="14562" y="21373"/>
                  </a:cubicBezTo>
                  <a:cubicBezTo>
                    <a:pt x="14804" y="21145"/>
                    <a:pt x="15290" y="20918"/>
                    <a:pt x="15533" y="20918"/>
                  </a:cubicBezTo>
                  <a:close/>
                  <a:moveTo>
                    <a:pt x="14076" y="20691"/>
                  </a:moveTo>
                  <a:cubicBezTo>
                    <a:pt x="16261" y="17053"/>
                    <a:pt x="16261" y="17053"/>
                    <a:pt x="16261" y="17053"/>
                  </a:cubicBezTo>
                  <a:cubicBezTo>
                    <a:pt x="15775" y="16825"/>
                    <a:pt x="15775" y="16825"/>
                    <a:pt x="15775" y="16825"/>
                  </a:cubicBezTo>
                  <a:cubicBezTo>
                    <a:pt x="13834" y="20008"/>
                    <a:pt x="13834" y="20008"/>
                    <a:pt x="13834" y="20008"/>
                  </a:cubicBezTo>
                  <a:cubicBezTo>
                    <a:pt x="14076" y="20691"/>
                    <a:pt x="14076" y="20691"/>
                    <a:pt x="14076" y="20691"/>
                  </a:cubicBezTo>
                  <a:close/>
                  <a:moveTo>
                    <a:pt x="13591" y="19099"/>
                  </a:moveTo>
                  <a:cubicBezTo>
                    <a:pt x="15290" y="16371"/>
                    <a:pt x="15290" y="16371"/>
                    <a:pt x="15290" y="16371"/>
                  </a:cubicBezTo>
                  <a:cubicBezTo>
                    <a:pt x="14804" y="15916"/>
                    <a:pt x="14804" y="15916"/>
                    <a:pt x="14804" y="15916"/>
                  </a:cubicBezTo>
                  <a:cubicBezTo>
                    <a:pt x="13348" y="18417"/>
                    <a:pt x="13348" y="18417"/>
                    <a:pt x="13348" y="18417"/>
                  </a:cubicBezTo>
                  <a:cubicBezTo>
                    <a:pt x="13591" y="19099"/>
                    <a:pt x="13591" y="19099"/>
                    <a:pt x="13591" y="19099"/>
                  </a:cubicBezTo>
                  <a:close/>
                  <a:moveTo>
                    <a:pt x="12863" y="17735"/>
                  </a:moveTo>
                  <a:cubicBezTo>
                    <a:pt x="14319" y="15461"/>
                    <a:pt x="14319" y="15461"/>
                    <a:pt x="14319" y="15461"/>
                  </a:cubicBezTo>
                  <a:cubicBezTo>
                    <a:pt x="13834" y="15006"/>
                    <a:pt x="13834" y="15006"/>
                    <a:pt x="13834" y="15006"/>
                  </a:cubicBezTo>
                  <a:cubicBezTo>
                    <a:pt x="12620" y="17053"/>
                    <a:pt x="12620" y="17053"/>
                    <a:pt x="12620" y="17053"/>
                  </a:cubicBezTo>
                  <a:cubicBezTo>
                    <a:pt x="12863" y="17735"/>
                    <a:pt x="12863" y="17735"/>
                    <a:pt x="12863" y="17735"/>
                  </a:cubicBezTo>
                  <a:close/>
                  <a:moveTo>
                    <a:pt x="12378" y="16143"/>
                  </a:moveTo>
                  <a:cubicBezTo>
                    <a:pt x="13348" y="14552"/>
                    <a:pt x="13348" y="14552"/>
                    <a:pt x="13348" y="14552"/>
                  </a:cubicBezTo>
                  <a:cubicBezTo>
                    <a:pt x="12863" y="14097"/>
                    <a:pt x="12863" y="14097"/>
                    <a:pt x="12863" y="14097"/>
                  </a:cubicBezTo>
                  <a:cubicBezTo>
                    <a:pt x="12135" y="15461"/>
                    <a:pt x="12135" y="15461"/>
                    <a:pt x="12135" y="15461"/>
                  </a:cubicBezTo>
                  <a:cubicBezTo>
                    <a:pt x="12378" y="16143"/>
                    <a:pt x="12378" y="16143"/>
                    <a:pt x="12378" y="16143"/>
                  </a:cubicBezTo>
                  <a:close/>
                  <a:moveTo>
                    <a:pt x="11649" y="14779"/>
                  </a:moveTo>
                  <a:cubicBezTo>
                    <a:pt x="12378" y="13869"/>
                    <a:pt x="12378" y="13869"/>
                    <a:pt x="12378" y="13869"/>
                  </a:cubicBezTo>
                  <a:cubicBezTo>
                    <a:pt x="11892" y="13415"/>
                    <a:pt x="11892" y="13415"/>
                    <a:pt x="11892" y="13415"/>
                  </a:cubicBezTo>
                  <a:cubicBezTo>
                    <a:pt x="11407" y="13869"/>
                    <a:pt x="11407" y="13869"/>
                    <a:pt x="11407" y="13869"/>
                  </a:cubicBezTo>
                  <a:cubicBezTo>
                    <a:pt x="11649" y="14779"/>
                    <a:pt x="11649" y="14779"/>
                    <a:pt x="11649" y="14779"/>
                  </a:cubicBezTo>
                  <a:close/>
                  <a:moveTo>
                    <a:pt x="11164" y="13187"/>
                  </a:moveTo>
                  <a:cubicBezTo>
                    <a:pt x="10921" y="12505"/>
                    <a:pt x="10921" y="12505"/>
                    <a:pt x="10921" y="12505"/>
                  </a:cubicBezTo>
                  <a:cubicBezTo>
                    <a:pt x="11407" y="12960"/>
                    <a:pt x="11407" y="12960"/>
                    <a:pt x="11407" y="12960"/>
                  </a:cubicBezTo>
                  <a:cubicBezTo>
                    <a:pt x="11164" y="13187"/>
                    <a:pt x="11164" y="13187"/>
                    <a:pt x="11164" y="13187"/>
                  </a:cubicBezTo>
                  <a:close/>
                  <a:moveTo>
                    <a:pt x="14319" y="3865"/>
                  </a:moveTo>
                  <a:cubicBezTo>
                    <a:pt x="9951" y="12278"/>
                    <a:pt x="9951" y="12278"/>
                    <a:pt x="9951" y="12278"/>
                  </a:cubicBezTo>
                  <a:cubicBezTo>
                    <a:pt x="9951" y="12278"/>
                    <a:pt x="9222" y="6366"/>
                    <a:pt x="8737" y="2956"/>
                  </a:cubicBezTo>
                  <a:cubicBezTo>
                    <a:pt x="3883" y="3411"/>
                    <a:pt x="0" y="7503"/>
                    <a:pt x="0" y="12278"/>
                  </a:cubicBezTo>
                  <a:cubicBezTo>
                    <a:pt x="0" y="17507"/>
                    <a:pt x="4369" y="21600"/>
                    <a:pt x="9951" y="21600"/>
                  </a:cubicBezTo>
                  <a:cubicBezTo>
                    <a:pt x="11164" y="21600"/>
                    <a:pt x="12378" y="21373"/>
                    <a:pt x="13348" y="21145"/>
                  </a:cubicBezTo>
                  <a:cubicBezTo>
                    <a:pt x="9951" y="12278"/>
                    <a:pt x="9951" y="12278"/>
                    <a:pt x="9951" y="12278"/>
                  </a:cubicBezTo>
                  <a:cubicBezTo>
                    <a:pt x="16503" y="5229"/>
                    <a:pt x="16503" y="5229"/>
                    <a:pt x="16503" y="5229"/>
                  </a:cubicBezTo>
                  <a:cubicBezTo>
                    <a:pt x="16018" y="4547"/>
                    <a:pt x="15290" y="4093"/>
                    <a:pt x="14319" y="3865"/>
                  </a:cubicBezTo>
                  <a:close/>
                  <a:moveTo>
                    <a:pt x="10436" y="0"/>
                  </a:moveTo>
                  <a:cubicBezTo>
                    <a:pt x="9951" y="0"/>
                    <a:pt x="9708" y="0"/>
                    <a:pt x="9222" y="0"/>
                  </a:cubicBezTo>
                  <a:cubicBezTo>
                    <a:pt x="9708" y="3411"/>
                    <a:pt x="10436" y="9322"/>
                    <a:pt x="10436" y="9322"/>
                  </a:cubicBezTo>
                  <a:cubicBezTo>
                    <a:pt x="14804" y="909"/>
                    <a:pt x="14804" y="909"/>
                    <a:pt x="14804" y="909"/>
                  </a:cubicBezTo>
                  <a:cubicBezTo>
                    <a:pt x="13591" y="227"/>
                    <a:pt x="11892" y="0"/>
                    <a:pt x="104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45717" rIns="45717">
              <a:noAutofit/>
            </a:bodyPr>
            <a:lstStyle/>
            <a:p>
              <a:pPr defTabSz="914400">
                <a:defRPr/>
              </a:pPr>
              <a:endParaRPr sz="18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grpSp>
        <p:nvGrpSpPr>
          <p:cNvPr id="17" name="PPT世界-4"/>
          <p:cNvGrpSpPr/>
          <p:nvPr>
            <p:custDataLst>
              <p:tags r:id="rId6"/>
            </p:custDataLst>
          </p:nvPr>
        </p:nvGrpSpPr>
        <p:grpSpPr>
          <a:xfrm>
            <a:off x="3320678" y="3226279"/>
            <a:ext cx="2600680" cy="3130544"/>
            <a:chOff x="3692818" y="3427425"/>
            <a:chExt cx="2231669" cy="2686351"/>
          </a:xfrm>
        </p:grpSpPr>
        <p:sp>
          <p:nvSpPr>
            <p:cNvPr id="18" name="PPT世界-4-1"/>
            <p:cNvSpPr txBox="1"/>
            <p:nvPr>
              <p:custDataLst>
                <p:tags r:id="rId7"/>
              </p:custDataLst>
            </p:nvPr>
          </p:nvSpPr>
          <p:spPr>
            <a:xfrm>
              <a:off x="4016624" y="4518438"/>
              <a:ext cx="1643289" cy="316473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/>
              <a:r>
                <a:rPr lang="zh-CN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复杂场景的攻坚决心</a:t>
              </a:r>
              <a:endPara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19" name="PPT世界-4-2"/>
            <p:cNvSpPr/>
            <p:nvPr>
              <p:custDataLst>
                <p:tags r:id="rId8"/>
              </p:custDataLst>
            </p:nvPr>
          </p:nvSpPr>
          <p:spPr>
            <a:xfrm>
              <a:off x="3692818" y="4818551"/>
              <a:ext cx="2231669" cy="1295225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171450" indent="-171450" algn="l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面对技术盲区（如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G6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跨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Iframe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渲染、原生安卓插件封装）时不设限。</a:t>
              </a:r>
              <a:endPara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  <a:p>
              <a:pPr marL="171450" indent="-171450" algn="l">
                <a:lnSpc>
                  <a:spcPct val="150000"/>
                </a:lnSpc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善于深挖底层逻辑，例如通过源码分析解决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LayUI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消息机制问题，通过不断测试功率参数解决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RFID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在仓库环境下的广播冲突</a:t>
              </a:r>
              <a:endPara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20" name="PPT世界-4-3"/>
            <p:cNvSpPr/>
            <p:nvPr>
              <p:custDataLst>
                <p:tags r:id="rId9"/>
              </p:custDataLst>
            </p:nvPr>
          </p:nvSpPr>
          <p:spPr>
            <a:xfrm>
              <a:off x="4191502" y="3427425"/>
              <a:ext cx="1027831" cy="1015421"/>
            </a:xfrm>
            <a:prstGeom prst="flowChartConnector">
              <a:avLst/>
            </a:prstGeom>
            <a:gradFill>
              <a:gsLst>
                <a:gs pos="0">
                  <a:srgbClr val="B6D8D4"/>
                </a:gs>
                <a:gs pos="100000">
                  <a:srgbClr val="5AA69D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254000" dist="114300" dir="5400000" sx="90000" sy="90000" algn="t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21" name="PPT世界-4-4"/>
            <p:cNvSpPr/>
            <p:nvPr>
              <p:custDataLst>
                <p:tags r:id="rId10"/>
              </p:custDataLst>
            </p:nvPr>
          </p:nvSpPr>
          <p:spPr>
            <a:xfrm>
              <a:off x="4479769" y="3645176"/>
              <a:ext cx="482325" cy="526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84" y="1817"/>
                  </a:moveTo>
                  <a:lnTo>
                    <a:pt x="16599" y="2624"/>
                  </a:lnTo>
                  <a:lnTo>
                    <a:pt x="19791" y="1817"/>
                  </a:lnTo>
                  <a:lnTo>
                    <a:pt x="17663" y="707"/>
                  </a:lnTo>
                  <a:lnTo>
                    <a:pt x="14684" y="1817"/>
                  </a:lnTo>
                  <a:close/>
                  <a:moveTo>
                    <a:pt x="2979" y="15746"/>
                  </a:moveTo>
                  <a:lnTo>
                    <a:pt x="745" y="14636"/>
                  </a:lnTo>
                  <a:lnTo>
                    <a:pt x="745" y="19379"/>
                  </a:lnTo>
                  <a:lnTo>
                    <a:pt x="2979" y="20490"/>
                  </a:lnTo>
                  <a:lnTo>
                    <a:pt x="2979" y="15746"/>
                  </a:lnTo>
                  <a:close/>
                  <a:moveTo>
                    <a:pt x="8512" y="9589"/>
                  </a:moveTo>
                  <a:lnTo>
                    <a:pt x="10640" y="10497"/>
                  </a:lnTo>
                  <a:lnTo>
                    <a:pt x="13407" y="9387"/>
                  </a:lnTo>
                  <a:lnTo>
                    <a:pt x="11279" y="8479"/>
                  </a:lnTo>
                  <a:lnTo>
                    <a:pt x="8512" y="9589"/>
                  </a:lnTo>
                  <a:close/>
                  <a:moveTo>
                    <a:pt x="6703" y="9387"/>
                  </a:moveTo>
                  <a:lnTo>
                    <a:pt x="7342" y="9185"/>
                  </a:lnTo>
                  <a:lnTo>
                    <a:pt x="11279" y="7671"/>
                  </a:lnTo>
                  <a:lnTo>
                    <a:pt x="11492" y="7671"/>
                  </a:lnTo>
                  <a:lnTo>
                    <a:pt x="12875" y="8277"/>
                  </a:lnTo>
                  <a:lnTo>
                    <a:pt x="12875" y="1817"/>
                  </a:lnTo>
                  <a:lnTo>
                    <a:pt x="13620" y="1312"/>
                  </a:lnTo>
                  <a:lnTo>
                    <a:pt x="17450" y="0"/>
                  </a:lnTo>
                  <a:lnTo>
                    <a:pt x="17663" y="0"/>
                  </a:lnTo>
                  <a:lnTo>
                    <a:pt x="20962" y="1312"/>
                  </a:lnTo>
                  <a:lnTo>
                    <a:pt x="21600" y="1817"/>
                  </a:lnTo>
                  <a:lnTo>
                    <a:pt x="21600" y="15443"/>
                  </a:lnTo>
                  <a:lnTo>
                    <a:pt x="16812" y="17260"/>
                  </a:lnTo>
                  <a:lnTo>
                    <a:pt x="16386" y="17058"/>
                  </a:lnTo>
                  <a:lnTo>
                    <a:pt x="15429" y="16553"/>
                  </a:lnTo>
                  <a:lnTo>
                    <a:pt x="15429" y="17664"/>
                  </a:lnTo>
                  <a:lnTo>
                    <a:pt x="10321" y="19379"/>
                  </a:lnTo>
                  <a:lnTo>
                    <a:pt x="9896" y="19178"/>
                  </a:lnTo>
                  <a:lnTo>
                    <a:pt x="8725" y="18572"/>
                  </a:lnTo>
                  <a:lnTo>
                    <a:pt x="8725" y="19884"/>
                  </a:lnTo>
                  <a:lnTo>
                    <a:pt x="3724" y="21600"/>
                  </a:lnTo>
                  <a:lnTo>
                    <a:pt x="3299" y="21398"/>
                  </a:lnTo>
                  <a:lnTo>
                    <a:pt x="319" y="20086"/>
                  </a:lnTo>
                  <a:lnTo>
                    <a:pt x="0" y="19884"/>
                  </a:lnTo>
                  <a:lnTo>
                    <a:pt x="0" y="13525"/>
                  </a:lnTo>
                  <a:lnTo>
                    <a:pt x="745" y="13323"/>
                  </a:lnTo>
                  <a:lnTo>
                    <a:pt x="4682" y="11809"/>
                  </a:lnTo>
                  <a:lnTo>
                    <a:pt x="4895" y="11809"/>
                  </a:lnTo>
                  <a:lnTo>
                    <a:pt x="7874" y="13323"/>
                  </a:lnTo>
                  <a:lnTo>
                    <a:pt x="8725" y="13525"/>
                  </a:lnTo>
                  <a:lnTo>
                    <a:pt x="8725" y="17865"/>
                  </a:lnTo>
                  <a:lnTo>
                    <a:pt x="9683" y="18269"/>
                  </a:lnTo>
                  <a:lnTo>
                    <a:pt x="9683" y="11607"/>
                  </a:lnTo>
                  <a:lnTo>
                    <a:pt x="7342" y="10497"/>
                  </a:lnTo>
                  <a:lnTo>
                    <a:pt x="7342" y="13121"/>
                  </a:lnTo>
                  <a:lnTo>
                    <a:pt x="6703" y="12617"/>
                  </a:lnTo>
                  <a:lnTo>
                    <a:pt x="6703" y="9387"/>
                  </a:lnTo>
                  <a:close/>
                  <a:moveTo>
                    <a:pt x="13620" y="8781"/>
                  </a:moveTo>
                  <a:lnTo>
                    <a:pt x="14471" y="9185"/>
                  </a:lnTo>
                  <a:lnTo>
                    <a:pt x="15429" y="9387"/>
                  </a:lnTo>
                  <a:lnTo>
                    <a:pt x="15429" y="15746"/>
                  </a:lnTo>
                  <a:lnTo>
                    <a:pt x="16067" y="16150"/>
                  </a:lnTo>
                  <a:lnTo>
                    <a:pt x="16067" y="3936"/>
                  </a:lnTo>
                  <a:lnTo>
                    <a:pt x="13620" y="2826"/>
                  </a:lnTo>
                  <a:lnTo>
                    <a:pt x="13620" y="8781"/>
                  </a:lnTo>
                  <a:close/>
                  <a:moveTo>
                    <a:pt x="1915" y="13727"/>
                  </a:moveTo>
                  <a:lnTo>
                    <a:pt x="3724" y="14636"/>
                  </a:lnTo>
                  <a:lnTo>
                    <a:pt x="6916" y="13525"/>
                  </a:lnTo>
                  <a:lnTo>
                    <a:pt x="4682" y="12617"/>
                  </a:lnTo>
                  <a:lnTo>
                    <a:pt x="1915" y="13727"/>
                  </a:lnTo>
                  <a:close/>
                  <a:moveTo>
                    <a:pt x="16812" y="3533"/>
                  </a:moveTo>
                  <a:lnTo>
                    <a:pt x="16812" y="3331"/>
                  </a:lnTo>
                  <a:lnTo>
                    <a:pt x="16812" y="3533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45717" rIns="45717">
              <a:noAutofit/>
            </a:bodyPr>
            <a:lstStyle/>
            <a:p>
              <a:pPr defTabSz="914400">
                <a:defRPr/>
              </a:pPr>
              <a:endParaRPr sz="18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grpSp>
        <p:nvGrpSpPr>
          <p:cNvPr id="22" name="PPT世界-5"/>
          <p:cNvGrpSpPr/>
          <p:nvPr>
            <p:custDataLst>
              <p:tags r:id="rId11"/>
            </p:custDataLst>
          </p:nvPr>
        </p:nvGrpSpPr>
        <p:grpSpPr>
          <a:xfrm>
            <a:off x="6339296" y="3226279"/>
            <a:ext cx="2600680" cy="3130545"/>
            <a:chOff x="6283125" y="3427425"/>
            <a:chExt cx="2231669" cy="2686352"/>
          </a:xfrm>
        </p:grpSpPr>
        <p:sp>
          <p:nvSpPr>
            <p:cNvPr id="23" name="PPT世界-5-1"/>
            <p:cNvSpPr txBox="1"/>
            <p:nvPr>
              <p:custDataLst>
                <p:tags r:id="rId12"/>
              </p:custDataLst>
            </p:nvPr>
          </p:nvSpPr>
          <p:spPr>
            <a:xfrm>
              <a:off x="6512159" y="4539875"/>
              <a:ext cx="1773037" cy="266266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/>
              <a:r>
                <a:rPr lang="zh-CN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代码质量与复用意识</a:t>
              </a:r>
              <a:endPara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24" name="PPT世界-5-2"/>
            <p:cNvSpPr/>
            <p:nvPr>
              <p:custDataLst>
                <p:tags r:id="rId13"/>
              </p:custDataLst>
            </p:nvPr>
          </p:nvSpPr>
          <p:spPr>
            <a:xfrm>
              <a:off x="6283125" y="4834347"/>
              <a:ext cx="2231669" cy="1279430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171450" indent="-171450" algn="l" fontAlgn="auto">
                <a:lnSpc>
                  <a:spcPct val="150000"/>
                </a:lnSpc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在开发中逐渐养成了封装与重构的习惯。</a:t>
              </a:r>
              <a:endPara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  <a:p>
              <a:pPr marL="171450" indent="-171450" algn="l" fontAlgn="auto">
                <a:lnSpc>
                  <a:spcPct val="150000"/>
                </a:lnSpc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例如：将图片上传逻辑封装为通用工具类、将节点渲染抽离为独立渲染器。</a:t>
              </a:r>
              <a:endPara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25" name="PPT世界-5-3"/>
            <p:cNvSpPr/>
            <p:nvPr>
              <p:custDataLst>
                <p:tags r:id="rId14"/>
              </p:custDataLst>
            </p:nvPr>
          </p:nvSpPr>
          <p:spPr>
            <a:xfrm>
              <a:off x="6781809" y="3427425"/>
              <a:ext cx="1000753" cy="1015421"/>
            </a:xfrm>
            <a:prstGeom prst="flowChartConnector">
              <a:avLst/>
            </a:prstGeom>
            <a:gradFill>
              <a:gsLst>
                <a:gs pos="0">
                  <a:srgbClr val="B6D8D4"/>
                </a:gs>
                <a:gs pos="100000">
                  <a:srgbClr val="5AA69D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254000" dist="114300" dir="5400000" sx="90000" sy="90000" algn="t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26" name="PPT世界-5-4"/>
            <p:cNvSpPr/>
            <p:nvPr>
              <p:custDataLst>
                <p:tags r:id="rId15"/>
              </p:custDataLst>
            </p:nvPr>
          </p:nvSpPr>
          <p:spPr>
            <a:xfrm>
              <a:off x="7061614" y="3685793"/>
              <a:ext cx="570892" cy="477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53" y="21600"/>
                  </a:moveTo>
                  <a:cubicBezTo>
                    <a:pt x="17042" y="21600"/>
                    <a:pt x="17042" y="21600"/>
                    <a:pt x="17042" y="21600"/>
                  </a:cubicBezTo>
                  <a:cubicBezTo>
                    <a:pt x="17042" y="10800"/>
                    <a:pt x="17042" y="10800"/>
                    <a:pt x="17042" y="10800"/>
                  </a:cubicBezTo>
                  <a:cubicBezTo>
                    <a:pt x="16646" y="10800"/>
                    <a:pt x="16646" y="10800"/>
                    <a:pt x="16646" y="10800"/>
                  </a:cubicBezTo>
                  <a:cubicBezTo>
                    <a:pt x="16250" y="17182"/>
                    <a:pt x="16250" y="17182"/>
                    <a:pt x="16250" y="17182"/>
                  </a:cubicBezTo>
                  <a:cubicBezTo>
                    <a:pt x="15853" y="17427"/>
                    <a:pt x="15853" y="17427"/>
                    <a:pt x="15853" y="17427"/>
                  </a:cubicBezTo>
                  <a:cubicBezTo>
                    <a:pt x="15853" y="21600"/>
                    <a:pt x="15853" y="21600"/>
                    <a:pt x="15853" y="21600"/>
                  </a:cubicBezTo>
                  <a:close/>
                  <a:moveTo>
                    <a:pt x="21600" y="0"/>
                  </a:moveTo>
                  <a:cubicBezTo>
                    <a:pt x="19817" y="4173"/>
                    <a:pt x="19817" y="4173"/>
                    <a:pt x="19817" y="4173"/>
                  </a:cubicBezTo>
                  <a:cubicBezTo>
                    <a:pt x="18231" y="8100"/>
                    <a:pt x="18231" y="8100"/>
                    <a:pt x="18231" y="8100"/>
                  </a:cubicBezTo>
                  <a:cubicBezTo>
                    <a:pt x="16646" y="5400"/>
                    <a:pt x="16646" y="5400"/>
                    <a:pt x="16646" y="5400"/>
                  </a:cubicBezTo>
                  <a:cubicBezTo>
                    <a:pt x="15853" y="6136"/>
                    <a:pt x="15853" y="6136"/>
                    <a:pt x="15853" y="6136"/>
                  </a:cubicBezTo>
                  <a:cubicBezTo>
                    <a:pt x="15259" y="15709"/>
                    <a:pt x="15259" y="15709"/>
                    <a:pt x="15259" y="15709"/>
                  </a:cubicBezTo>
                  <a:cubicBezTo>
                    <a:pt x="13277" y="16691"/>
                    <a:pt x="13277" y="16691"/>
                    <a:pt x="13277" y="16691"/>
                  </a:cubicBezTo>
                  <a:cubicBezTo>
                    <a:pt x="9512" y="12273"/>
                    <a:pt x="9512" y="12273"/>
                    <a:pt x="9512" y="12273"/>
                  </a:cubicBezTo>
                  <a:cubicBezTo>
                    <a:pt x="7332" y="17918"/>
                    <a:pt x="7332" y="17918"/>
                    <a:pt x="7332" y="17918"/>
                  </a:cubicBezTo>
                  <a:cubicBezTo>
                    <a:pt x="5152" y="17918"/>
                    <a:pt x="5152" y="17918"/>
                    <a:pt x="5152" y="17918"/>
                  </a:cubicBezTo>
                  <a:cubicBezTo>
                    <a:pt x="3765" y="15464"/>
                    <a:pt x="3765" y="15464"/>
                    <a:pt x="3765" y="15464"/>
                  </a:cubicBezTo>
                  <a:cubicBezTo>
                    <a:pt x="793" y="16445"/>
                    <a:pt x="793" y="16445"/>
                    <a:pt x="793" y="16445"/>
                  </a:cubicBezTo>
                  <a:cubicBezTo>
                    <a:pt x="0" y="13745"/>
                    <a:pt x="0" y="13745"/>
                    <a:pt x="0" y="13745"/>
                  </a:cubicBezTo>
                  <a:cubicBezTo>
                    <a:pt x="3963" y="12273"/>
                    <a:pt x="3963" y="12273"/>
                    <a:pt x="3963" y="12273"/>
                  </a:cubicBezTo>
                  <a:cubicBezTo>
                    <a:pt x="4954" y="11782"/>
                    <a:pt x="4954" y="11782"/>
                    <a:pt x="4954" y="11782"/>
                  </a:cubicBezTo>
                  <a:cubicBezTo>
                    <a:pt x="5350" y="12764"/>
                    <a:pt x="5350" y="12764"/>
                    <a:pt x="5350" y="12764"/>
                  </a:cubicBezTo>
                  <a:cubicBezTo>
                    <a:pt x="5945" y="13991"/>
                    <a:pt x="5945" y="13991"/>
                    <a:pt x="5945" y="13991"/>
                  </a:cubicBezTo>
                  <a:cubicBezTo>
                    <a:pt x="7927" y="9082"/>
                    <a:pt x="7927" y="9082"/>
                    <a:pt x="7927" y="9082"/>
                  </a:cubicBezTo>
                  <a:cubicBezTo>
                    <a:pt x="8719" y="7118"/>
                    <a:pt x="8719" y="7118"/>
                    <a:pt x="8719" y="7118"/>
                  </a:cubicBezTo>
                  <a:cubicBezTo>
                    <a:pt x="9908" y="8591"/>
                    <a:pt x="9908" y="8591"/>
                    <a:pt x="9908" y="8591"/>
                  </a:cubicBezTo>
                  <a:cubicBezTo>
                    <a:pt x="13079" y="12273"/>
                    <a:pt x="13079" y="12273"/>
                    <a:pt x="13079" y="12273"/>
                  </a:cubicBezTo>
                  <a:cubicBezTo>
                    <a:pt x="13475" y="5155"/>
                    <a:pt x="13475" y="5155"/>
                    <a:pt x="13475" y="5155"/>
                  </a:cubicBezTo>
                  <a:cubicBezTo>
                    <a:pt x="13475" y="4418"/>
                    <a:pt x="13475" y="4418"/>
                    <a:pt x="13475" y="4418"/>
                  </a:cubicBezTo>
                  <a:cubicBezTo>
                    <a:pt x="14070" y="3927"/>
                    <a:pt x="14070" y="3927"/>
                    <a:pt x="14070" y="3927"/>
                  </a:cubicBezTo>
                  <a:cubicBezTo>
                    <a:pt x="15457" y="2945"/>
                    <a:pt x="15457" y="2945"/>
                    <a:pt x="15457" y="2945"/>
                  </a:cubicBezTo>
                  <a:cubicBezTo>
                    <a:pt x="14268" y="491"/>
                    <a:pt x="14268" y="491"/>
                    <a:pt x="14268" y="491"/>
                  </a:cubicBezTo>
                  <a:cubicBezTo>
                    <a:pt x="17835" y="245"/>
                    <a:pt x="17835" y="245"/>
                    <a:pt x="17835" y="245"/>
                  </a:cubicBezTo>
                  <a:cubicBezTo>
                    <a:pt x="21600" y="0"/>
                    <a:pt x="21600" y="0"/>
                    <a:pt x="21600" y="0"/>
                  </a:cubicBezTo>
                  <a:close/>
                  <a:moveTo>
                    <a:pt x="4360" y="21600"/>
                  </a:moveTo>
                  <a:cubicBezTo>
                    <a:pt x="4756" y="21600"/>
                    <a:pt x="5350" y="21600"/>
                    <a:pt x="5747" y="21600"/>
                  </a:cubicBezTo>
                  <a:cubicBezTo>
                    <a:pt x="5747" y="19636"/>
                    <a:pt x="5747" y="19636"/>
                    <a:pt x="5747" y="19636"/>
                  </a:cubicBezTo>
                  <a:cubicBezTo>
                    <a:pt x="4558" y="19882"/>
                    <a:pt x="4558" y="19882"/>
                    <a:pt x="4558" y="19882"/>
                  </a:cubicBezTo>
                  <a:cubicBezTo>
                    <a:pt x="4360" y="19391"/>
                    <a:pt x="4360" y="19391"/>
                    <a:pt x="4360" y="19391"/>
                  </a:cubicBezTo>
                  <a:cubicBezTo>
                    <a:pt x="4360" y="21600"/>
                    <a:pt x="4360" y="21600"/>
                    <a:pt x="4360" y="21600"/>
                  </a:cubicBezTo>
                  <a:close/>
                  <a:moveTo>
                    <a:pt x="2180" y="21600"/>
                  </a:moveTo>
                  <a:cubicBezTo>
                    <a:pt x="3369" y="21600"/>
                    <a:pt x="3369" y="21600"/>
                    <a:pt x="3369" y="21600"/>
                  </a:cubicBezTo>
                  <a:cubicBezTo>
                    <a:pt x="3369" y="17427"/>
                    <a:pt x="3369" y="17427"/>
                    <a:pt x="3369" y="17427"/>
                  </a:cubicBezTo>
                  <a:cubicBezTo>
                    <a:pt x="3369" y="17427"/>
                    <a:pt x="3369" y="17427"/>
                    <a:pt x="3369" y="17427"/>
                  </a:cubicBezTo>
                  <a:cubicBezTo>
                    <a:pt x="2180" y="17918"/>
                    <a:pt x="2180" y="17918"/>
                    <a:pt x="2180" y="17918"/>
                  </a:cubicBezTo>
                  <a:cubicBezTo>
                    <a:pt x="2180" y="21600"/>
                    <a:pt x="2180" y="21600"/>
                    <a:pt x="2180" y="21600"/>
                  </a:cubicBezTo>
                  <a:close/>
                  <a:moveTo>
                    <a:pt x="6738" y="21600"/>
                  </a:moveTo>
                  <a:cubicBezTo>
                    <a:pt x="7134" y="21600"/>
                    <a:pt x="7530" y="21600"/>
                    <a:pt x="7927" y="21600"/>
                  </a:cubicBezTo>
                  <a:cubicBezTo>
                    <a:pt x="7927" y="19391"/>
                    <a:pt x="7927" y="19391"/>
                    <a:pt x="7927" y="19391"/>
                  </a:cubicBezTo>
                  <a:cubicBezTo>
                    <a:pt x="7927" y="19636"/>
                    <a:pt x="7927" y="19636"/>
                    <a:pt x="7927" y="19636"/>
                  </a:cubicBezTo>
                  <a:cubicBezTo>
                    <a:pt x="6738" y="19636"/>
                    <a:pt x="6738" y="19636"/>
                    <a:pt x="6738" y="19636"/>
                  </a:cubicBezTo>
                  <a:cubicBezTo>
                    <a:pt x="6738" y="21600"/>
                    <a:pt x="6738" y="21600"/>
                    <a:pt x="6738" y="21600"/>
                  </a:cubicBezTo>
                  <a:close/>
                  <a:moveTo>
                    <a:pt x="8917" y="21600"/>
                  </a:moveTo>
                  <a:cubicBezTo>
                    <a:pt x="9314" y="21600"/>
                    <a:pt x="9908" y="21600"/>
                    <a:pt x="10305" y="21600"/>
                  </a:cubicBezTo>
                  <a:cubicBezTo>
                    <a:pt x="10305" y="15464"/>
                    <a:pt x="10305" y="15464"/>
                    <a:pt x="10305" y="15464"/>
                  </a:cubicBezTo>
                  <a:cubicBezTo>
                    <a:pt x="9710" y="14727"/>
                    <a:pt x="9710" y="14727"/>
                    <a:pt x="9710" y="14727"/>
                  </a:cubicBezTo>
                  <a:cubicBezTo>
                    <a:pt x="8917" y="16936"/>
                    <a:pt x="8917" y="16936"/>
                    <a:pt x="8917" y="16936"/>
                  </a:cubicBezTo>
                  <a:cubicBezTo>
                    <a:pt x="8917" y="21600"/>
                    <a:pt x="8917" y="21600"/>
                    <a:pt x="8917" y="21600"/>
                  </a:cubicBezTo>
                  <a:close/>
                  <a:moveTo>
                    <a:pt x="11295" y="21600"/>
                  </a:moveTo>
                  <a:cubicBezTo>
                    <a:pt x="11692" y="21600"/>
                    <a:pt x="12088" y="21600"/>
                    <a:pt x="12484" y="21600"/>
                  </a:cubicBezTo>
                  <a:cubicBezTo>
                    <a:pt x="12484" y="17918"/>
                    <a:pt x="12484" y="17918"/>
                    <a:pt x="12484" y="17918"/>
                  </a:cubicBezTo>
                  <a:cubicBezTo>
                    <a:pt x="11295" y="16445"/>
                    <a:pt x="11295" y="16445"/>
                    <a:pt x="11295" y="16445"/>
                  </a:cubicBezTo>
                  <a:cubicBezTo>
                    <a:pt x="11295" y="21600"/>
                    <a:pt x="11295" y="21600"/>
                    <a:pt x="11295" y="21600"/>
                  </a:cubicBezTo>
                  <a:close/>
                  <a:moveTo>
                    <a:pt x="13475" y="21600"/>
                  </a:moveTo>
                  <a:cubicBezTo>
                    <a:pt x="13872" y="21600"/>
                    <a:pt x="14466" y="21600"/>
                    <a:pt x="14862" y="21600"/>
                  </a:cubicBezTo>
                  <a:cubicBezTo>
                    <a:pt x="14862" y="17673"/>
                    <a:pt x="14862" y="17673"/>
                    <a:pt x="14862" y="17673"/>
                  </a:cubicBezTo>
                  <a:cubicBezTo>
                    <a:pt x="13475" y="18409"/>
                    <a:pt x="13475" y="18409"/>
                    <a:pt x="13475" y="18409"/>
                  </a:cubicBezTo>
                  <a:lnTo>
                    <a:pt x="13475" y="21600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45717" rIns="45717">
              <a:noAutofit/>
            </a:bodyPr>
            <a:lstStyle/>
            <a:p>
              <a:pPr defTabSz="914400">
                <a:defRPr/>
              </a:pPr>
              <a:endParaRPr sz="18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grpSp>
        <p:nvGrpSpPr>
          <p:cNvPr id="27" name="PPT世界-6"/>
          <p:cNvGrpSpPr/>
          <p:nvPr>
            <p:custDataLst>
              <p:tags r:id="rId16"/>
            </p:custDataLst>
          </p:nvPr>
        </p:nvGrpSpPr>
        <p:grpSpPr>
          <a:xfrm>
            <a:off x="9010015" y="3226435"/>
            <a:ext cx="2948940" cy="3130550"/>
            <a:chOff x="8810516" y="3427425"/>
            <a:chExt cx="2294584" cy="2686351"/>
          </a:xfrm>
        </p:grpSpPr>
        <p:sp>
          <p:nvSpPr>
            <p:cNvPr id="28" name="PPT世界-6-1"/>
            <p:cNvSpPr txBox="1"/>
            <p:nvPr>
              <p:custDataLst>
                <p:tags r:id="rId17"/>
              </p:custDataLst>
            </p:nvPr>
          </p:nvSpPr>
          <p:spPr>
            <a:xfrm>
              <a:off x="9180313" y="4564132"/>
              <a:ext cx="1668674" cy="313652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/>
              <a:r>
                <a:rPr lang="zh-CN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业务全局观待加强</a:t>
              </a:r>
              <a:endPara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29" name="PPT世界-6-2"/>
            <p:cNvSpPr/>
            <p:nvPr>
              <p:custDataLst>
                <p:tags r:id="rId18"/>
              </p:custDataLst>
            </p:nvPr>
          </p:nvSpPr>
          <p:spPr>
            <a:xfrm>
              <a:off x="8810516" y="4835443"/>
              <a:ext cx="2294584" cy="1278333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171450" indent="-171450" algn="l" fontAlgn="auto">
                <a:lnSpc>
                  <a:spcPct val="150000"/>
                </a:lnSpc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反思：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 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在开发初期容易陷入技术细节，对复杂的仓库业务（如库存批次逻辑）理解不够透彻，导致后期偶尔需要返工。</a:t>
              </a:r>
              <a:endPara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  <a:p>
              <a:pPr marL="171450" indent="-171450" algn="l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改进：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 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后续将加强对业务流程的先行梳理，多问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“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为什么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”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，确保技术实现与业务场景</a:t>
              </a:r>
              <a:b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</a:b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的精准匹配，减少逻辑漏洞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。</a:t>
              </a:r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30" name="PPT世界-6-3"/>
            <p:cNvSpPr/>
            <p:nvPr>
              <p:custDataLst>
                <p:tags r:id="rId19"/>
              </p:custDataLst>
            </p:nvPr>
          </p:nvSpPr>
          <p:spPr>
            <a:xfrm>
              <a:off x="9372115" y="3427425"/>
              <a:ext cx="1027831" cy="1015421"/>
            </a:xfrm>
            <a:prstGeom prst="flowChartConnector">
              <a:avLst/>
            </a:prstGeom>
            <a:gradFill>
              <a:gsLst>
                <a:gs pos="0">
                  <a:srgbClr val="B6D8D4"/>
                </a:gs>
                <a:gs pos="100000">
                  <a:srgbClr val="5AA69D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254000" dist="114300" dir="5400000" sx="90000" sy="90000" algn="t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31" name="PPT世界-6-4"/>
            <p:cNvSpPr/>
            <p:nvPr>
              <p:custDataLst>
                <p:tags r:id="rId20"/>
              </p:custDataLst>
            </p:nvPr>
          </p:nvSpPr>
          <p:spPr>
            <a:xfrm>
              <a:off x="9732025" y="3633894"/>
              <a:ext cx="480632" cy="590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73" h="21600" extrusionOk="0">
                  <a:moveTo>
                    <a:pt x="491" y="7130"/>
                  </a:moveTo>
                  <a:cubicBezTo>
                    <a:pt x="2672" y="7130"/>
                    <a:pt x="2672" y="7130"/>
                    <a:pt x="2672" y="7130"/>
                  </a:cubicBezTo>
                  <a:cubicBezTo>
                    <a:pt x="2672" y="10066"/>
                    <a:pt x="2672" y="10066"/>
                    <a:pt x="2672" y="10066"/>
                  </a:cubicBezTo>
                  <a:cubicBezTo>
                    <a:pt x="2891" y="10066"/>
                    <a:pt x="2891" y="10066"/>
                    <a:pt x="2891" y="10066"/>
                  </a:cubicBezTo>
                  <a:cubicBezTo>
                    <a:pt x="3109" y="10066"/>
                    <a:pt x="3109" y="10066"/>
                    <a:pt x="3109" y="10066"/>
                  </a:cubicBezTo>
                  <a:cubicBezTo>
                    <a:pt x="3109" y="419"/>
                    <a:pt x="3109" y="419"/>
                    <a:pt x="3109" y="419"/>
                  </a:cubicBezTo>
                  <a:cubicBezTo>
                    <a:pt x="3109" y="0"/>
                    <a:pt x="3109" y="0"/>
                    <a:pt x="3109" y="0"/>
                  </a:cubicBezTo>
                  <a:cubicBezTo>
                    <a:pt x="3763" y="0"/>
                    <a:pt x="3763" y="0"/>
                    <a:pt x="3763" y="0"/>
                  </a:cubicBezTo>
                  <a:cubicBezTo>
                    <a:pt x="14018" y="0"/>
                    <a:pt x="14018" y="0"/>
                    <a:pt x="14018" y="0"/>
                  </a:cubicBezTo>
                  <a:cubicBezTo>
                    <a:pt x="14018" y="0"/>
                    <a:pt x="14018" y="0"/>
                    <a:pt x="14018" y="0"/>
                  </a:cubicBezTo>
                  <a:cubicBezTo>
                    <a:pt x="14236" y="0"/>
                    <a:pt x="14236" y="0"/>
                    <a:pt x="14236" y="0"/>
                  </a:cubicBezTo>
                  <a:cubicBezTo>
                    <a:pt x="17945" y="1887"/>
                    <a:pt x="17945" y="1887"/>
                    <a:pt x="17945" y="1887"/>
                  </a:cubicBezTo>
                  <a:cubicBezTo>
                    <a:pt x="18163" y="2097"/>
                    <a:pt x="18163" y="2097"/>
                    <a:pt x="18163" y="2097"/>
                  </a:cubicBezTo>
                  <a:cubicBezTo>
                    <a:pt x="18163" y="2307"/>
                    <a:pt x="18163" y="2307"/>
                    <a:pt x="18163" y="2307"/>
                  </a:cubicBezTo>
                  <a:cubicBezTo>
                    <a:pt x="18163" y="10066"/>
                    <a:pt x="18163" y="10066"/>
                    <a:pt x="18163" y="10066"/>
                  </a:cubicBezTo>
                  <a:cubicBezTo>
                    <a:pt x="18381" y="10066"/>
                    <a:pt x="18381" y="10066"/>
                    <a:pt x="18381" y="10066"/>
                  </a:cubicBezTo>
                  <a:cubicBezTo>
                    <a:pt x="18818" y="10066"/>
                    <a:pt x="18818" y="10066"/>
                    <a:pt x="18818" y="10066"/>
                  </a:cubicBezTo>
                  <a:cubicBezTo>
                    <a:pt x="18818" y="7130"/>
                    <a:pt x="18818" y="7130"/>
                    <a:pt x="18818" y="7130"/>
                  </a:cubicBezTo>
                  <a:cubicBezTo>
                    <a:pt x="20781" y="7130"/>
                    <a:pt x="20781" y="7130"/>
                    <a:pt x="20781" y="7130"/>
                  </a:cubicBezTo>
                  <a:cubicBezTo>
                    <a:pt x="21436" y="10485"/>
                    <a:pt x="21436" y="14050"/>
                    <a:pt x="20781" y="17406"/>
                  </a:cubicBezTo>
                  <a:cubicBezTo>
                    <a:pt x="18163" y="17406"/>
                    <a:pt x="18163" y="17406"/>
                    <a:pt x="18163" y="17406"/>
                  </a:cubicBezTo>
                  <a:cubicBezTo>
                    <a:pt x="18163" y="21600"/>
                    <a:pt x="18163" y="21600"/>
                    <a:pt x="18163" y="21600"/>
                  </a:cubicBezTo>
                  <a:cubicBezTo>
                    <a:pt x="18163" y="21600"/>
                    <a:pt x="18163" y="21600"/>
                    <a:pt x="18163" y="21600"/>
                  </a:cubicBezTo>
                  <a:cubicBezTo>
                    <a:pt x="3109" y="21600"/>
                    <a:pt x="3109" y="21600"/>
                    <a:pt x="3109" y="21600"/>
                  </a:cubicBezTo>
                  <a:cubicBezTo>
                    <a:pt x="3109" y="17406"/>
                    <a:pt x="3109" y="17406"/>
                    <a:pt x="3109" y="17406"/>
                  </a:cubicBezTo>
                  <a:cubicBezTo>
                    <a:pt x="491" y="17406"/>
                    <a:pt x="491" y="17406"/>
                    <a:pt x="491" y="17406"/>
                  </a:cubicBezTo>
                  <a:cubicBezTo>
                    <a:pt x="-164" y="14050"/>
                    <a:pt x="-164" y="10695"/>
                    <a:pt x="491" y="7130"/>
                  </a:cubicBezTo>
                  <a:close/>
                  <a:moveTo>
                    <a:pt x="4636" y="10066"/>
                  </a:moveTo>
                  <a:cubicBezTo>
                    <a:pt x="16854" y="10066"/>
                    <a:pt x="16854" y="10066"/>
                    <a:pt x="16854" y="10066"/>
                  </a:cubicBezTo>
                  <a:cubicBezTo>
                    <a:pt x="16854" y="3355"/>
                    <a:pt x="16854" y="3355"/>
                    <a:pt x="16854" y="3355"/>
                  </a:cubicBezTo>
                  <a:cubicBezTo>
                    <a:pt x="14236" y="3355"/>
                    <a:pt x="14236" y="3355"/>
                    <a:pt x="14236" y="3355"/>
                  </a:cubicBezTo>
                  <a:cubicBezTo>
                    <a:pt x="14018" y="3355"/>
                    <a:pt x="14018" y="3355"/>
                    <a:pt x="14018" y="3355"/>
                  </a:cubicBezTo>
                  <a:cubicBezTo>
                    <a:pt x="13800" y="2936"/>
                    <a:pt x="13800" y="2936"/>
                    <a:pt x="13800" y="2936"/>
                  </a:cubicBezTo>
                  <a:cubicBezTo>
                    <a:pt x="13581" y="1468"/>
                    <a:pt x="13581" y="1468"/>
                    <a:pt x="13581" y="1468"/>
                  </a:cubicBezTo>
                  <a:cubicBezTo>
                    <a:pt x="4636" y="1468"/>
                    <a:pt x="4636" y="1468"/>
                    <a:pt x="4636" y="1468"/>
                  </a:cubicBezTo>
                  <a:cubicBezTo>
                    <a:pt x="4636" y="10066"/>
                    <a:pt x="4636" y="10066"/>
                    <a:pt x="4636" y="10066"/>
                  </a:cubicBezTo>
                  <a:close/>
                  <a:moveTo>
                    <a:pt x="16636" y="15309"/>
                  </a:moveTo>
                  <a:cubicBezTo>
                    <a:pt x="4636" y="15309"/>
                    <a:pt x="4636" y="15309"/>
                    <a:pt x="4636" y="15309"/>
                  </a:cubicBezTo>
                  <a:cubicBezTo>
                    <a:pt x="4636" y="20132"/>
                    <a:pt x="4636" y="20132"/>
                    <a:pt x="4636" y="20132"/>
                  </a:cubicBezTo>
                  <a:cubicBezTo>
                    <a:pt x="16636" y="20132"/>
                    <a:pt x="16636" y="20132"/>
                    <a:pt x="16636" y="20132"/>
                  </a:cubicBezTo>
                  <a:cubicBezTo>
                    <a:pt x="16636" y="15309"/>
                    <a:pt x="16636" y="15309"/>
                    <a:pt x="16636" y="15309"/>
                  </a:cubicBezTo>
                  <a:close/>
                  <a:moveTo>
                    <a:pt x="5945" y="3355"/>
                  </a:moveTo>
                  <a:cubicBezTo>
                    <a:pt x="5945" y="4194"/>
                    <a:pt x="5945" y="4194"/>
                    <a:pt x="5945" y="4194"/>
                  </a:cubicBezTo>
                  <a:cubicBezTo>
                    <a:pt x="12491" y="4194"/>
                    <a:pt x="12491" y="4194"/>
                    <a:pt x="12491" y="4194"/>
                  </a:cubicBezTo>
                  <a:cubicBezTo>
                    <a:pt x="12491" y="3355"/>
                    <a:pt x="12491" y="3355"/>
                    <a:pt x="12491" y="3355"/>
                  </a:cubicBezTo>
                  <a:cubicBezTo>
                    <a:pt x="5945" y="3355"/>
                    <a:pt x="5945" y="3355"/>
                    <a:pt x="5945" y="3355"/>
                  </a:cubicBezTo>
                  <a:close/>
                  <a:moveTo>
                    <a:pt x="5945" y="6920"/>
                  </a:moveTo>
                  <a:cubicBezTo>
                    <a:pt x="5945" y="7759"/>
                    <a:pt x="5945" y="7759"/>
                    <a:pt x="5945" y="7759"/>
                  </a:cubicBezTo>
                  <a:cubicBezTo>
                    <a:pt x="15327" y="7759"/>
                    <a:pt x="15327" y="7759"/>
                    <a:pt x="15327" y="7759"/>
                  </a:cubicBezTo>
                  <a:cubicBezTo>
                    <a:pt x="15327" y="6920"/>
                    <a:pt x="15327" y="6920"/>
                    <a:pt x="15327" y="6920"/>
                  </a:cubicBezTo>
                  <a:cubicBezTo>
                    <a:pt x="5945" y="6920"/>
                    <a:pt x="5945" y="6920"/>
                    <a:pt x="5945" y="6920"/>
                  </a:cubicBezTo>
                  <a:close/>
                  <a:moveTo>
                    <a:pt x="5945" y="5033"/>
                  </a:moveTo>
                  <a:cubicBezTo>
                    <a:pt x="5945" y="5872"/>
                    <a:pt x="5945" y="5872"/>
                    <a:pt x="5945" y="5872"/>
                  </a:cubicBezTo>
                  <a:cubicBezTo>
                    <a:pt x="15327" y="5872"/>
                    <a:pt x="15327" y="5872"/>
                    <a:pt x="15327" y="5872"/>
                  </a:cubicBezTo>
                  <a:cubicBezTo>
                    <a:pt x="15327" y="5033"/>
                    <a:pt x="15327" y="5033"/>
                    <a:pt x="15327" y="5033"/>
                  </a:cubicBezTo>
                  <a:cubicBezTo>
                    <a:pt x="5945" y="5033"/>
                    <a:pt x="5945" y="5033"/>
                    <a:pt x="5945" y="5033"/>
                  </a:cubicBezTo>
                  <a:close/>
                  <a:moveTo>
                    <a:pt x="14454" y="1678"/>
                  </a:moveTo>
                  <a:cubicBezTo>
                    <a:pt x="14454" y="2726"/>
                    <a:pt x="14454" y="2726"/>
                    <a:pt x="14454" y="2726"/>
                  </a:cubicBezTo>
                  <a:cubicBezTo>
                    <a:pt x="16200" y="2726"/>
                    <a:pt x="16200" y="2726"/>
                    <a:pt x="16200" y="2726"/>
                  </a:cubicBezTo>
                  <a:cubicBezTo>
                    <a:pt x="14454" y="1678"/>
                    <a:pt x="14454" y="1678"/>
                    <a:pt x="14454" y="1678"/>
                  </a:cubicBezTo>
                  <a:close/>
                  <a:moveTo>
                    <a:pt x="16418" y="11744"/>
                  </a:moveTo>
                  <a:cubicBezTo>
                    <a:pt x="16418" y="12583"/>
                    <a:pt x="16418" y="12583"/>
                    <a:pt x="16418" y="12583"/>
                  </a:cubicBezTo>
                  <a:cubicBezTo>
                    <a:pt x="17072" y="12583"/>
                    <a:pt x="17072" y="12583"/>
                    <a:pt x="17072" y="12583"/>
                  </a:cubicBezTo>
                  <a:cubicBezTo>
                    <a:pt x="18163" y="12583"/>
                    <a:pt x="18163" y="12583"/>
                    <a:pt x="18163" y="12583"/>
                  </a:cubicBezTo>
                  <a:cubicBezTo>
                    <a:pt x="18818" y="12583"/>
                    <a:pt x="18818" y="12583"/>
                    <a:pt x="18818" y="12583"/>
                  </a:cubicBezTo>
                  <a:cubicBezTo>
                    <a:pt x="18818" y="11744"/>
                    <a:pt x="18818" y="11744"/>
                    <a:pt x="18818" y="11744"/>
                  </a:cubicBezTo>
                  <a:cubicBezTo>
                    <a:pt x="18163" y="11744"/>
                    <a:pt x="18163" y="11744"/>
                    <a:pt x="18163" y="11744"/>
                  </a:cubicBezTo>
                  <a:cubicBezTo>
                    <a:pt x="17072" y="11744"/>
                    <a:pt x="17072" y="11744"/>
                    <a:pt x="17072" y="11744"/>
                  </a:cubicBezTo>
                  <a:lnTo>
                    <a:pt x="16418" y="11744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45717" rIns="45717">
              <a:noAutofit/>
            </a:bodyPr>
            <a:lstStyle/>
            <a:p>
              <a:pPr defTabSz="914400">
                <a:defRPr/>
              </a:pPr>
              <a:endParaRPr sz="18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>
            <a:off x="2972736" y="236353"/>
            <a:ext cx="6464562" cy="6464562"/>
          </a:xfrm>
          <a:prstGeom prst="ellipse">
            <a:avLst/>
          </a:prstGeom>
          <a:noFill/>
          <a:ln>
            <a:solidFill>
              <a:srgbClr val="B6D8D4">
                <a:alpha val="73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616276" y="879893"/>
            <a:ext cx="5177482" cy="517748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rgbClr val="B6D8D4">
                  <a:alpha val="6000"/>
                </a:srgbClr>
              </a:gs>
              <a:gs pos="100000">
                <a:srgbClr val="B6D8D4">
                  <a:alpha val="58000"/>
                </a:srgbClr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50">
            <a:off x="-733657" y="3083970"/>
            <a:ext cx="7699833" cy="66449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50" flipH="1" flipV="1">
            <a:off x="5238209" y="-2865831"/>
            <a:ext cx="7699833" cy="66449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  <p:sp>
        <p:nvSpPr>
          <p:cNvPr id="16" name="椭圆 15"/>
          <p:cNvSpPr/>
          <p:nvPr/>
        </p:nvSpPr>
        <p:spPr>
          <a:xfrm>
            <a:off x="8660807" y="5842726"/>
            <a:ext cx="902853" cy="902853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287345" y="1654479"/>
            <a:ext cx="1016645" cy="1016645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080838" y="1910958"/>
            <a:ext cx="794672" cy="794672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774535" y="2705630"/>
            <a:ext cx="6852544" cy="1192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zh-CN" altLang="en-US" sz="5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未来发展计划</a:t>
            </a:r>
            <a:endParaRPr lang="zh-CN" altLang="en-US" sz="540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740693" y="2122797"/>
            <a:ext cx="492022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3600">
                <a:gradFill>
                  <a:gsLst>
                    <a:gs pos="0">
                      <a:srgbClr val="B6D8D4"/>
                    </a:gs>
                    <a:gs pos="76000">
                      <a:srgbClr val="5AA69D"/>
                    </a:gs>
                  </a:gsLst>
                  <a:lin ang="5400000" scaled="0"/>
                </a:gra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PART 05</a:t>
            </a:r>
            <a:endParaRPr lang="en-US" altLang="zh-CN" sz="3600">
              <a:gradFill>
                <a:gsLst>
                  <a:gs pos="0">
                    <a:srgbClr val="B6D8D4"/>
                  </a:gs>
                  <a:gs pos="76000">
                    <a:srgbClr val="5AA69D"/>
                  </a:gs>
                </a:gsLst>
                <a:lin ang="5400000" scaled="0"/>
              </a:gra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999486" y="3929677"/>
            <a:ext cx="4402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this paper expounds  reasons 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it expounds the reasons for applying for this project combining with the actual situation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6036237" y="4796283"/>
            <a:ext cx="329140" cy="0"/>
          </a:xfrm>
          <a:prstGeom prst="line">
            <a:avLst/>
          </a:prstGeom>
          <a:ln w="57150">
            <a:solidFill>
              <a:srgbClr val="5AA69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75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25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7" fill="hold"/>
                                        <p:tgtEl>
                                          <p:spTgt spid="16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75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34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7" fill="hold"/>
                                        <p:tgtEl>
                                          <p:spTgt spid="17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75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43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7" fill="hold"/>
                                        <p:tgtEl>
                                          <p:spTgt spid="18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15" grpId="0" bldLvl="0" animBg="1"/>
      <p:bldP spid="16" grpId="0" bldLvl="0" animBg="1"/>
      <p:bldP spid="16" grpId="1" bldLvl="0" animBg="1"/>
      <p:bldP spid="16" grpId="2" bldLvl="0" animBg="1"/>
      <p:bldP spid="16" grpId="3" bldLvl="0" animBg="1"/>
      <p:bldP spid="17" grpId="0" bldLvl="0" animBg="1"/>
      <p:bldP spid="17" grpId="1" bldLvl="0" animBg="1"/>
      <p:bldP spid="17" grpId="2" bldLvl="0" animBg="1"/>
      <p:bldP spid="17" grpId="3" bldLvl="0" animBg="1"/>
      <p:bldP spid="18" grpId="0" bldLvl="0" animBg="1"/>
      <p:bldP spid="18" grpId="1" bldLvl="0" animBg="1"/>
      <p:bldP spid="18" grpId="2" bldLvl="0" animBg="1"/>
      <p:bldP spid="18" grpId="3" bldLvl="0" animBg="1"/>
      <p:bldP spid="19" grpId="0"/>
      <p:bldP spid="20" grpId="0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320458" y="446099"/>
            <a:ext cx="5572519" cy="785143"/>
            <a:chOff x="1679798" y="438128"/>
            <a:chExt cx="5572519" cy="785143"/>
          </a:xfrm>
        </p:grpSpPr>
        <p:sp>
          <p:nvSpPr>
            <p:cNvPr id="6" name="文本框 5"/>
            <p:cNvSpPr txBox="1"/>
            <p:nvPr/>
          </p:nvSpPr>
          <p:spPr>
            <a:xfrm>
              <a:off x="1707617" y="438128"/>
              <a:ext cx="55168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>
                <a:defRPr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</a:defRPr>
              </a:lvl1pPr>
            </a:lstStyle>
            <a:p>
              <a:pPr algn="ctr"/>
              <a:r>
                <a:rPr lang="zh-CN" altLang="en-US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未来规划：技术与业务的双向驱动</a:t>
              </a:r>
              <a:endParaRPr lang="zh-CN" altLang="en-US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79798" y="977050"/>
              <a:ext cx="557251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en-US" altLang="zh-CN" sz="10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Financial industry investment return analysis marketing report</a:t>
              </a:r>
              <a:endParaRPr lang="zh-CN" altLang="en-US" sz="10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671" y="1713088"/>
            <a:ext cx="12190662" cy="2491122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t="-35024" b="-56484"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71" y="1713088"/>
            <a:ext cx="12191329" cy="2491122"/>
          </a:xfrm>
          <a:prstGeom prst="rect">
            <a:avLst/>
          </a:prstGeom>
          <a:solidFill>
            <a:srgbClr val="39666D">
              <a:alpha val="45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grpSp>
        <p:nvGrpSpPr>
          <p:cNvPr id="9" name="组合 8"/>
          <p:cNvGrpSpPr/>
          <p:nvPr>
            <p:custDataLst>
              <p:tags r:id="rId2"/>
            </p:custDataLst>
          </p:nvPr>
        </p:nvGrpSpPr>
        <p:grpSpPr>
          <a:xfrm>
            <a:off x="8682624" y="2510334"/>
            <a:ext cx="2874966" cy="3443862"/>
            <a:chOff x="8682906" y="2316480"/>
            <a:chExt cx="2875281" cy="3444240"/>
          </a:xfrm>
        </p:grpSpPr>
        <p:grpSp>
          <p:nvGrpSpPr>
            <p:cNvPr id="10" name="组合 9"/>
            <p:cNvGrpSpPr/>
            <p:nvPr/>
          </p:nvGrpSpPr>
          <p:grpSpPr>
            <a:xfrm>
              <a:off x="8682906" y="2316480"/>
              <a:ext cx="2875281" cy="3444240"/>
              <a:chOff x="8463279" y="2316480"/>
              <a:chExt cx="2875281" cy="3444240"/>
            </a:xfrm>
          </p:grpSpPr>
          <p:sp>
            <p:nvSpPr>
              <p:cNvPr id="13" name="iš1íḋê"/>
              <p:cNvSpPr/>
              <p:nvPr>
                <p:custDataLst>
                  <p:tags r:id="rId3"/>
                </p:custDataLst>
              </p:nvPr>
            </p:nvSpPr>
            <p:spPr>
              <a:xfrm>
                <a:off x="8463279" y="2316480"/>
                <a:ext cx="2875281" cy="3444240"/>
              </a:xfrm>
              <a:prstGeom prst="roundRect">
                <a:avLst>
                  <a:gd name="adj" fmla="val 4401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0" dist="190500" dir="5400000" sx="95000" sy="95000" algn="t" rotWithShape="0">
                  <a:schemeClr val="tx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sp>
            <p:nvSpPr>
              <p:cNvPr id="14" name="矩形: 圆角 12"/>
              <p:cNvSpPr/>
              <p:nvPr>
                <p:custDataLst>
                  <p:tags r:id="rId4"/>
                </p:custDataLst>
              </p:nvPr>
            </p:nvSpPr>
            <p:spPr>
              <a:xfrm>
                <a:off x="9143999" y="5715001"/>
                <a:ext cx="1513840" cy="45719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B6D8D4"/>
                  </a:gs>
                  <a:gs pos="100000">
                    <a:srgbClr val="5AA69D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254000" dist="114300" dir="5400000" sx="90000" sy="90000" algn="t" rotWithShape="0">
                  <a:schemeClr val="accent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</p:grpSp>
        <p:sp>
          <p:nvSpPr>
            <p:cNvPr id="11" name="文本框 10"/>
            <p:cNvSpPr txBox="1"/>
            <p:nvPr>
              <p:custDataLst>
                <p:tags r:id="rId5"/>
              </p:custDataLst>
            </p:nvPr>
          </p:nvSpPr>
          <p:spPr>
            <a:xfrm>
              <a:off x="8883482" y="3662908"/>
              <a:ext cx="2474128" cy="17534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hangingPunct="0">
                <a:lnSpc>
                  <a:spcPct val="150000"/>
                </a:lnSpc>
              </a:pP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目前的任务是全力攻克剩余的出库和盘点功能。在提交测试前，自己先多跑几遍业务流程，把明显的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Bug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修掉，确保在测试演示时功能不卡壳、逻辑不报错，保障项目早日达到可交付上线的标准。</a:t>
              </a:r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12" name="椭圆 11"/>
            <p:cNvSpPr/>
            <p:nvPr>
              <p:custDataLst>
                <p:tags r:id="rId6"/>
              </p:custDataLst>
            </p:nvPr>
          </p:nvSpPr>
          <p:spPr>
            <a:xfrm flipH="1">
              <a:off x="9690444" y="2565840"/>
              <a:ext cx="860204" cy="860206"/>
            </a:xfrm>
            <a:prstGeom prst="ellipse">
              <a:avLst/>
            </a:prstGeom>
            <a:gradFill>
              <a:gsLst>
                <a:gs pos="0">
                  <a:srgbClr val="B6D8D4"/>
                </a:gs>
                <a:gs pos="100000">
                  <a:srgbClr val="5AA69D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254000" dist="114300" dir="5400000" sx="90000" sy="90000" algn="t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grpSp>
        <p:nvGrpSpPr>
          <p:cNvPr id="15" name="组合 14"/>
          <p:cNvGrpSpPr/>
          <p:nvPr>
            <p:custDataLst>
              <p:tags r:id="rId7"/>
            </p:custDataLst>
          </p:nvPr>
        </p:nvGrpSpPr>
        <p:grpSpPr>
          <a:xfrm>
            <a:off x="4806180" y="2510334"/>
            <a:ext cx="2874966" cy="3930650"/>
            <a:chOff x="8682906" y="2316480"/>
            <a:chExt cx="2875281" cy="3931081"/>
          </a:xfrm>
        </p:grpSpPr>
        <p:grpSp>
          <p:nvGrpSpPr>
            <p:cNvPr id="16" name="组合 15"/>
            <p:cNvGrpSpPr/>
            <p:nvPr/>
          </p:nvGrpSpPr>
          <p:grpSpPr>
            <a:xfrm>
              <a:off x="8682906" y="2316480"/>
              <a:ext cx="2875281" cy="3444240"/>
              <a:chOff x="8463279" y="2316480"/>
              <a:chExt cx="2875281" cy="3444240"/>
            </a:xfrm>
          </p:grpSpPr>
          <p:sp>
            <p:nvSpPr>
              <p:cNvPr id="19" name="iš1íḋê"/>
              <p:cNvSpPr/>
              <p:nvPr>
                <p:custDataLst>
                  <p:tags r:id="rId8"/>
                </p:custDataLst>
              </p:nvPr>
            </p:nvSpPr>
            <p:spPr>
              <a:xfrm>
                <a:off x="8463279" y="2316480"/>
                <a:ext cx="2875281" cy="3444240"/>
              </a:xfrm>
              <a:prstGeom prst="roundRect">
                <a:avLst>
                  <a:gd name="adj" fmla="val 4401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0" dist="190500" dir="5400000" sx="95000" sy="95000" algn="t" rotWithShape="0">
                  <a:schemeClr val="tx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sp>
            <p:nvSpPr>
              <p:cNvPr id="20" name="矩形: 圆角 27"/>
              <p:cNvSpPr/>
              <p:nvPr>
                <p:custDataLst>
                  <p:tags r:id="rId9"/>
                </p:custDataLst>
              </p:nvPr>
            </p:nvSpPr>
            <p:spPr>
              <a:xfrm>
                <a:off x="9143999" y="5715001"/>
                <a:ext cx="1513840" cy="45719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B6D8D4"/>
                  </a:gs>
                  <a:gs pos="100000">
                    <a:srgbClr val="5AA69D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254000" dist="114300" dir="5400000" sx="90000" sy="90000" algn="t" rotWithShape="0">
                  <a:schemeClr val="accent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</p:grpSp>
        <p:sp>
          <p:nvSpPr>
            <p:cNvPr id="17" name="文本框 16"/>
            <p:cNvSpPr txBox="1"/>
            <p:nvPr>
              <p:custDataLst>
                <p:tags r:id="rId10"/>
              </p:custDataLst>
            </p:nvPr>
          </p:nvSpPr>
          <p:spPr>
            <a:xfrm>
              <a:off x="8883588" y="3539624"/>
              <a:ext cx="2474231" cy="270793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 algn="just" hangingPunct="0">
                <a:lnSpc>
                  <a:spcPct val="150000"/>
                </a:lnSpc>
              </a:pP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鉴于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PDA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性能有限，面对几百条数据时必须落地虚拟滚动方案以保流畅。同时针对金属货架干扰信号的问题，需进一步测试摸索出一套标准参数配置，解决现场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“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扫不到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”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或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“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串读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”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的实际痛点。</a:t>
              </a:r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18" name="椭圆 17"/>
            <p:cNvSpPr/>
            <p:nvPr>
              <p:custDataLst>
                <p:tags r:id="rId11"/>
              </p:custDataLst>
            </p:nvPr>
          </p:nvSpPr>
          <p:spPr>
            <a:xfrm flipH="1">
              <a:off x="9690444" y="2565840"/>
              <a:ext cx="860204" cy="860206"/>
            </a:xfrm>
            <a:prstGeom prst="ellipse">
              <a:avLst/>
            </a:prstGeom>
            <a:gradFill>
              <a:gsLst>
                <a:gs pos="0">
                  <a:srgbClr val="B6D8D4"/>
                </a:gs>
                <a:gs pos="100000">
                  <a:srgbClr val="5AA69D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254000" dist="114300" dir="5400000" sx="90000" sy="90000" algn="t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grpSp>
        <p:nvGrpSpPr>
          <p:cNvPr id="21" name="组合 20"/>
          <p:cNvGrpSpPr/>
          <p:nvPr>
            <p:custDataLst>
              <p:tags r:id="rId12"/>
            </p:custDataLst>
          </p:nvPr>
        </p:nvGrpSpPr>
        <p:grpSpPr>
          <a:xfrm>
            <a:off x="929737" y="2510334"/>
            <a:ext cx="2874966" cy="3443862"/>
            <a:chOff x="8682906" y="2316480"/>
            <a:chExt cx="2875281" cy="3444240"/>
          </a:xfrm>
        </p:grpSpPr>
        <p:grpSp>
          <p:nvGrpSpPr>
            <p:cNvPr id="22" name="组合 21"/>
            <p:cNvGrpSpPr/>
            <p:nvPr/>
          </p:nvGrpSpPr>
          <p:grpSpPr>
            <a:xfrm>
              <a:off x="8682906" y="2316480"/>
              <a:ext cx="2875281" cy="3444240"/>
              <a:chOff x="8463279" y="2316480"/>
              <a:chExt cx="2875281" cy="3444240"/>
            </a:xfrm>
          </p:grpSpPr>
          <p:sp>
            <p:nvSpPr>
              <p:cNvPr id="25" name="iš1íḋê"/>
              <p:cNvSpPr/>
              <p:nvPr>
                <p:custDataLst>
                  <p:tags r:id="rId13"/>
                </p:custDataLst>
              </p:nvPr>
            </p:nvSpPr>
            <p:spPr>
              <a:xfrm>
                <a:off x="8463279" y="2316480"/>
                <a:ext cx="2875281" cy="3444240"/>
              </a:xfrm>
              <a:prstGeom prst="roundRect">
                <a:avLst>
                  <a:gd name="adj" fmla="val 4401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0" dist="190500" dir="5400000" sx="95000" sy="95000" algn="t" rotWithShape="0">
                  <a:schemeClr val="tx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sp>
            <p:nvSpPr>
              <p:cNvPr id="26" name="矩形: 圆角 34"/>
              <p:cNvSpPr/>
              <p:nvPr>
                <p:custDataLst>
                  <p:tags r:id="rId14"/>
                </p:custDataLst>
              </p:nvPr>
            </p:nvSpPr>
            <p:spPr>
              <a:xfrm>
                <a:off x="9143999" y="5715001"/>
                <a:ext cx="1513840" cy="45719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B6D8D4"/>
                  </a:gs>
                  <a:gs pos="100000">
                    <a:srgbClr val="5AA69D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254000" dist="114300" dir="5400000" sx="90000" sy="90000" algn="t" rotWithShape="0">
                  <a:schemeClr val="accent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</p:grpSp>
        <p:sp>
          <p:nvSpPr>
            <p:cNvPr id="23" name="文本框 22"/>
            <p:cNvSpPr txBox="1"/>
            <p:nvPr>
              <p:custDataLst>
                <p:tags r:id="rId15"/>
              </p:custDataLst>
            </p:nvPr>
          </p:nvSpPr>
          <p:spPr>
            <a:xfrm>
              <a:off x="8883588" y="3539624"/>
              <a:ext cx="2474231" cy="20614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 algn="just" hangingPunct="0">
                <a:lnSpc>
                  <a:spcPct val="150000"/>
                </a:lnSpc>
              </a:pP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吸取之前因业务理解不深导致返工的教训，接下来的重点是钻研仓库流程。在写代码前先把批次管理等核心逻辑吃透，避免因逻辑漏洞造成的重复劳动，让自己不仅会写代码，更能真正读懂公司系统业务。</a:t>
              </a:r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24" name="椭圆 23"/>
            <p:cNvSpPr/>
            <p:nvPr>
              <p:custDataLst>
                <p:tags r:id="rId16"/>
              </p:custDataLst>
            </p:nvPr>
          </p:nvSpPr>
          <p:spPr>
            <a:xfrm flipH="1">
              <a:off x="9690444" y="2565840"/>
              <a:ext cx="860204" cy="860206"/>
            </a:xfrm>
            <a:prstGeom prst="ellipse">
              <a:avLst/>
            </a:prstGeom>
            <a:gradFill>
              <a:gsLst>
                <a:gs pos="0">
                  <a:srgbClr val="B6D8D4"/>
                </a:gs>
                <a:gs pos="100000">
                  <a:srgbClr val="5AA69D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254000" dist="114300" dir="5400000" sx="90000" sy="90000" algn="t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sp>
        <p:nvSpPr>
          <p:cNvPr id="27" name="Freeform 77"/>
          <p:cNvSpPr/>
          <p:nvPr>
            <p:custDataLst>
              <p:tags r:id="rId17"/>
            </p:custDataLst>
          </p:nvPr>
        </p:nvSpPr>
        <p:spPr bwMode="auto">
          <a:xfrm>
            <a:off x="9889178" y="2993839"/>
            <a:ext cx="551302" cy="465283"/>
          </a:xfrm>
          <a:custGeom>
            <a:avLst/>
            <a:gdLst>
              <a:gd name="T0" fmla="*/ 75456038 w 497"/>
              <a:gd name="T1" fmla="*/ 25327314 h 418"/>
              <a:gd name="T2" fmla="*/ 75456038 w 497"/>
              <a:gd name="T3" fmla="*/ 25327314 h 418"/>
              <a:gd name="T4" fmla="*/ 78904119 w 497"/>
              <a:gd name="T5" fmla="*/ 25327314 h 418"/>
              <a:gd name="T6" fmla="*/ 78904119 w 497"/>
              <a:gd name="T7" fmla="*/ 36356973 h 418"/>
              <a:gd name="T8" fmla="*/ 100608201 w 497"/>
              <a:gd name="T9" fmla="*/ 18178487 h 418"/>
              <a:gd name="T10" fmla="*/ 78904119 w 497"/>
              <a:gd name="T11" fmla="*/ 0 h 418"/>
              <a:gd name="T12" fmla="*/ 78904119 w 497"/>
              <a:gd name="T13" fmla="*/ 10825381 h 418"/>
              <a:gd name="T14" fmla="*/ 75456038 w 497"/>
              <a:gd name="T15" fmla="*/ 10825381 h 418"/>
              <a:gd name="T16" fmla="*/ 37728019 w 497"/>
              <a:gd name="T17" fmla="*/ 38195024 h 418"/>
              <a:gd name="T18" fmla="*/ 10750481 w 497"/>
              <a:gd name="T19" fmla="*/ 58007735 h 418"/>
              <a:gd name="T20" fmla="*/ 0 w 497"/>
              <a:gd name="T21" fmla="*/ 58007735 h 418"/>
              <a:gd name="T22" fmla="*/ 0 w 497"/>
              <a:gd name="T23" fmla="*/ 72509668 h 418"/>
              <a:gd name="T24" fmla="*/ 10750481 w 497"/>
              <a:gd name="T25" fmla="*/ 72509668 h 418"/>
              <a:gd name="T26" fmla="*/ 48478500 w 497"/>
              <a:gd name="T27" fmla="*/ 45343851 h 418"/>
              <a:gd name="T28" fmla="*/ 75456038 w 497"/>
              <a:gd name="T29" fmla="*/ 25327314 h 418"/>
              <a:gd name="T30" fmla="*/ 26774869 w 497"/>
              <a:gd name="T31" fmla="*/ 34518471 h 418"/>
              <a:gd name="T32" fmla="*/ 26774869 w 497"/>
              <a:gd name="T33" fmla="*/ 34518471 h 418"/>
              <a:gd name="T34" fmla="*/ 28600243 w 497"/>
              <a:gd name="T35" fmla="*/ 31046196 h 418"/>
              <a:gd name="T36" fmla="*/ 35902644 w 497"/>
              <a:gd name="T37" fmla="*/ 23693090 h 418"/>
              <a:gd name="T38" fmla="*/ 10750481 w 497"/>
              <a:gd name="T39" fmla="*/ 12867709 h 418"/>
              <a:gd name="T40" fmla="*/ 0 w 497"/>
              <a:gd name="T41" fmla="*/ 12867709 h 418"/>
              <a:gd name="T42" fmla="*/ 0 w 497"/>
              <a:gd name="T43" fmla="*/ 27369643 h 418"/>
              <a:gd name="T44" fmla="*/ 10750481 w 497"/>
              <a:gd name="T45" fmla="*/ 27369643 h 418"/>
              <a:gd name="T46" fmla="*/ 26774869 w 497"/>
              <a:gd name="T47" fmla="*/ 34518471 h 418"/>
              <a:gd name="T48" fmla="*/ 78904119 w 497"/>
              <a:gd name="T49" fmla="*/ 59845785 h 418"/>
              <a:gd name="T50" fmla="*/ 78904119 w 497"/>
              <a:gd name="T51" fmla="*/ 59845785 h 418"/>
              <a:gd name="T52" fmla="*/ 75456038 w 497"/>
              <a:gd name="T53" fmla="*/ 59845785 h 418"/>
              <a:gd name="T54" fmla="*/ 57403156 w 497"/>
              <a:gd name="T55" fmla="*/ 50858907 h 418"/>
              <a:gd name="T56" fmla="*/ 57403156 w 497"/>
              <a:gd name="T57" fmla="*/ 52696957 h 418"/>
              <a:gd name="T58" fmla="*/ 50303875 w 497"/>
              <a:gd name="T59" fmla="*/ 61684287 h 418"/>
              <a:gd name="T60" fmla="*/ 75456038 w 497"/>
              <a:gd name="T61" fmla="*/ 72509668 h 418"/>
              <a:gd name="T62" fmla="*/ 78904119 w 497"/>
              <a:gd name="T63" fmla="*/ 72509668 h 418"/>
              <a:gd name="T64" fmla="*/ 78904119 w 497"/>
              <a:gd name="T65" fmla="*/ 85173099 h 418"/>
              <a:gd name="T66" fmla="*/ 100608201 w 497"/>
              <a:gd name="T67" fmla="*/ 66994613 h 418"/>
              <a:gd name="T68" fmla="*/ 78904119 w 497"/>
              <a:gd name="T69" fmla="*/ 49020404 h 418"/>
              <a:gd name="T70" fmla="*/ 78904119 w 497"/>
              <a:gd name="T71" fmla="*/ 59845785 h 418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497" h="418">
                <a:moveTo>
                  <a:pt x="372" y="124"/>
                </a:moveTo>
                <a:lnTo>
                  <a:pt x="372" y="124"/>
                </a:lnTo>
                <a:cubicBezTo>
                  <a:pt x="389" y="124"/>
                  <a:pt x="389" y="124"/>
                  <a:pt x="389" y="124"/>
                </a:cubicBezTo>
                <a:cubicBezTo>
                  <a:pt x="389" y="178"/>
                  <a:pt x="389" y="178"/>
                  <a:pt x="389" y="178"/>
                </a:cubicBezTo>
                <a:cubicBezTo>
                  <a:pt x="496" y="89"/>
                  <a:pt x="496" y="89"/>
                  <a:pt x="496" y="89"/>
                </a:cubicBezTo>
                <a:cubicBezTo>
                  <a:pt x="389" y="0"/>
                  <a:pt x="389" y="0"/>
                  <a:pt x="389" y="0"/>
                </a:cubicBezTo>
                <a:cubicBezTo>
                  <a:pt x="389" y="53"/>
                  <a:pt x="389" y="53"/>
                  <a:pt x="389" y="53"/>
                </a:cubicBezTo>
                <a:cubicBezTo>
                  <a:pt x="372" y="53"/>
                  <a:pt x="372" y="53"/>
                  <a:pt x="372" y="53"/>
                </a:cubicBezTo>
                <a:cubicBezTo>
                  <a:pt x="283" y="53"/>
                  <a:pt x="230" y="124"/>
                  <a:pt x="186" y="187"/>
                </a:cubicBezTo>
                <a:cubicBezTo>
                  <a:pt x="141" y="240"/>
                  <a:pt x="106" y="284"/>
                  <a:pt x="53" y="284"/>
                </a:cubicBezTo>
                <a:cubicBezTo>
                  <a:pt x="0" y="284"/>
                  <a:pt x="0" y="284"/>
                  <a:pt x="0" y="284"/>
                </a:cubicBezTo>
                <a:cubicBezTo>
                  <a:pt x="0" y="355"/>
                  <a:pt x="0" y="355"/>
                  <a:pt x="0" y="355"/>
                </a:cubicBezTo>
                <a:cubicBezTo>
                  <a:pt x="53" y="355"/>
                  <a:pt x="53" y="355"/>
                  <a:pt x="53" y="355"/>
                </a:cubicBezTo>
                <a:cubicBezTo>
                  <a:pt x="141" y="355"/>
                  <a:pt x="194" y="284"/>
                  <a:pt x="239" y="222"/>
                </a:cubicBezTo>
                <a:cubicBezTo>
                  <a:pt x="283" y="169"/>
                  <a:pt x="319" y="124"/>
                  <a:pt x="372" y="124"/>
                </a:cubicBezTo>
                <a:close/>
                <a:moveTo>
                  <a:pt x="132" y="169"/>
                </a:moveTo>
                <a:lnTo>
                  <a:pt x="132" y="169"/>
                </a:lnTo>
                <a:cubicBezTo>
                  <a:pt x="132" y="160"/>
                  <a:pt x="141" y="160"/>
                  <a:pt x="141" y="152"/>
                </a:cubicBezTo>
                <a:cubicBezTo>
                  <a:pt x="150" y="143"/>
                  <a:pt x="167" y="124"/>
                  <a:pt x="177" y="116"/>
                </a:cubicBezTo>
                <a:cubicBezTo>
                  <a:pt x="141" y="80"/>
                  <a:pt x="106" y="63"/>
                  <a:pt x="53" y="63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134"/>
                  <a:pt x="0" y="134"/>
                  <a:pt x="0" y="134"/>
                </a:cubicBezTo>
                <a:cubicBezTo>
                  <a:pt x="53" y="134"/>
                  <a:pt x="53" y="134"/>
                  <a:pt x="53" y="134"/>
                </a:cubicBezTo>
                <a:cubicBezTo>
                  <a:pt x="79" y="134"/>
                  <a:pt x="106" y="143"/>
                  <a:pt x="132" y="169"/>
                </a:cubicBezTo>
                <a:close/>
                <a:moveTo>
                  <a:pt x="389" y="293"/>
                </a:moveTo>
                <a:lnTo>
                  <a:pt x="389" y="293"/>
                </a:lnTo>
                <a:cubicBezTo>
                  <a:pt x="372" y="293"/>
                  <a:pt x="372" y="293"/>
                  <a:pt x="372" y="293"/>
                </a:cubicBezTo>
                <a:cubicBezTo>
                  <a:pt x="336" y="293"/>
                  <a:pt x="310" y="275"/>
                  <a:pt x="283" y="249"/>
                </a:cubicBezTo>
                <a:cubicBezTo>
                  <a:pt x="283" y="249"/>
                  <a:pt x="283" y="249"/>
                  <a:pt x="283" y="258"/>
                </a:cubicBezTo>
                <a:cubicBezTo>
                  <a:pt x="266" y="266"/>
                  <a:pt x="257" y="284"/>
                  <a:pt x="248" y="302"/>
                </a:cubicBezTo>
                <a:cubicBezTo>
                  <a:pt x="274" y="337"/>
                  <a:pt x="319" y="355"/>
                  <a:pt x="372" y="355"/>
                </a:cubicBezTo>
                <a:cubicBezTo>
                  <a:pt x="389" y="355"/>
                  <a:pt x="389" y="355"/>
                  <a:pt x="389" y="355"/>
                </a:cubicBezTo>
                <a:cubicBezTo>
                  <a:pt x="389" y="417"/>
                  <a:pt x="389" y="417"/>
                  <a:pt x="389" y="417"/>
                </a:cubicBezTo>
                <a:cubicBezTo>
                  <a:pt x="496" y="328"/>
                  <a:pt x="496" y="328"/>
                  <a:pt x="496" y="328"/>
                </a:cubicBezTo>
                <a:cubicBezTo>
                  <a:pt x="389" y="240"/>
                  <a:pt x="389" y="240"/>
                  <a:pt x="389" y="240"/>
                </a:cubicBezTo>
                <a:lnTo>
                  <a:pt x="389" y="2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45716" tIns="22858" rIns="45716" bIns="22858" anchor="ctr"/>
          <a:lstStyle/>
          <a:p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8" name="Freeform 101"/>
          <p:cNvSpPr/>
          <p:nvPr>
            <p:custDataLst>
              <p:tags r:id="rId18"/>
            </p:custDataLst>
          </p:nvPr>
        </p:nvSpPr>
        <p:spPr bwMode="auto">
          <a:xfrm>
            <a:off x="2086577" y="3015345"/>
            <a:ext cx="551302" cy="422272"/>
          </a:xfrm>
          <a:custGeom>
            <a:avLst/>
            <a:gdLst>
              <a:gd name="T0" fmla="*/ 16227057 w 497"/>
              <a:gd name="T1" fmla="*/ 49957478 h 382"/>
              <a:gd name="T2" fmla="*/ 16227057 w 497"/>
              <a:gd name="T3" fmla="*/ 49957478 h 382"/>
              <a:gd name="T4" fmla="*/ 32251444 w 497"/>
              <a:gd name="T5" fmla="*/ 66072880 h 382"/>
              <a:gd name="T6" fmla="*/ 50303875 w 497"/>
              <a:gd name="T7" fmla="*/ 76749009 h 382"/>
              <a:gd name="T8" fmla="*/ 68356757 w 497"/>
              <a:gd name="T9" fmla="*/ 67885672 h 382"/>
              <a:gd name="T10" fmla="*/ 79107239 w 497"/>
              <a:gd name="T11" fmla="*/ 51971791 h 382"/>
              <a:gd name="T12" fmla="*/ 50303875 w 497"/>
              <a:gd name="T13" fmla="*/ 66072880 h 382"/>
              <a:gd name="T14" fmla="*/ 16227057 w 497"/>
              <a:gd name="T15" fmla="*/ 49957478 h 382"/>
              <a:gd name="T16" fmla="*/ 98782376 w 497"/>
              <a:gd name="T17" fmla="*/ 24978739 h 382"/>
              <a:gd name="T18" fmla="*/ 98782376 w 497"/>
              <a:gd name="T19" fmla="*/ 24978739 h 382"/>
              <a:gd name="T20" fmla="*/ 55577781 w 497"/>
              <a:gd name="T21" fmla="*/ 1812792 h 382"/>
              <a:gd name="T22" fmla="*/ 44827300 w 497"/>
              <a:gd name="T23" fmla="*/ 1812792 h 382"/>
              <a:gd name="T24" fmla="*/ 1825375 w 497"/>
              <a:gd name="T25" fmla="*/ 24978739 h 382"/>
              <a:gd name="T26" fmla="*/ 1825375 w 497"/>
              <a:gd name="T27" fmla="*/ 32230805 h 382"/>
              <a:gd name="T28" fmla="*/ 44827300 w 497"/>
              <a:gd name="T29" fmla="*/ 55396303 h 382"/>
              <a:gd name="T30" fmla="*/ 55577781 w 497"/>
              <a:gd name="T31" fmla="*/ 55396303 h 382"/>
              <a:gd name="T32" fmla="*/ 82758439 w 497"/>
              <a:gd name="T33" fmla="*/ 39280901 h 382"/>
              <a:gd name="T34" fmla="*/ 53955076 w 497"/>
              <a:gd name="T35" fmla="*/ 32230805 h 382"/>
              <a:gd name="T36" fmla="*/ 50303875 w 497"/>
              <a:gd name="T37" fmla="*/ 33842076 h 382"/>
              <a:gd name="T38" fmla="*/ 41176100 w 497"/>
              <a:gd name="T39" fmla="*/ 26791531 h 382"/>
              <a:gd name="T40" fmla="*/ 50303875 w 497"/>
              <a:gd name="T41" fmla="*/ 21554227 h 382"/>
              <a:gd name="T42" fmla="*/ 59431651 w 497"/>
              <a:gd name="T43" fmla="*/ 24978739 h 382"/>
              <a:gd name="T44" fmla="*/ 89857720 w 497"/>
              <a:gd name="T45" fmla="*/ 35654868 h 382"/>
              <a:gd name="T46" fmla="*/ 98782376 w 497"/>
              <a:gd name="T47" fmla="*/ 32230805 h 382"/>
              <a:gd name="T48" fmla="*/ 98782376 w 497"/>
              <a:gd name="T49" fmla="*/ 24978739 h 382"/>
              <a:gd name="T50" fmla="*/ 86206519 w 497"/>
              <a:gd name="T51" fmla="*/ 69698464 h 382"/>
              <a:gd name="T52" fmla="*/ 86206519 w 497"/>
              <a:gd name="T53" fmla="*/ 69698464 h 382"/>
              <a:gd name="T54" fmla="*/ 93508470 w 497"/>
              <a:gd name="T55" fmla="*/ 67885672 h 382"/>
              <a:gd name="T56" fmla="*/ 89857720 w 497"/>
              <a:gd name="T57" fmla="*/ 35654868 h 382"/>
              <a:gd name="T58" fmla="*/ 82758439 w 497"/>
              <a:gd name="T59" fmla="*/ 39280901 h 382"/>
              <a:gd name="T60" fmla="*/ 86206519 w 497"/>
              <a:gd name="T61" fmla="*/ 69698464 h 38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497" h="382">
                <a:moveTo>
                  <a:pt x="80" y="248"/>
                </a:moveTo>
                <a:lnTo>
                  <a:pt x="80" y="248"/>
                </a:lnTo>
                <a:cubicBezTo>
                  <a:pt x="97" y="293"/>
                  <a:pt x="106" y="311"/>
                  <a:pt x="159" y="328"/>
                </a:cubicBezTo>
                <a:cubicBezTo>
                  <a:pt x="203" y="355"/>
                  <a:pt x="230" y="381"/>
                  <a:pt x="248" y="381"/>
                </a:cubicBezTo>
                <a:cubicBezTo>
                  <a:pt x="266" y="381"/>
                  <a:pt x="293" y="355"/>
                  <a:pt x="337" y="337"/>
                </a:cubicBezTo>
                <a:cubicBezTo>
                  <a:pt x="390" y="311"/>
                  <a:pt x="372" y="311"/>
                  <a:pt x="390" y="258"/>
                </a:cubicBezTo>
                <a:cubicBezTo>
                  <a:pt x="248" y="328"/>
                  <a:pt x="248" y="328"/>
                  <a:pt x="248" y="328"/>
                </a:cubicBezTo>
                <a:lnTo>
                  <a:pt x="80" y="248"/>
                </a:lnTo>
                <a:close/>
                <a:moveTo>
                  <a:pt x="487" y="124"/>
                </a:moveTo>
                <a:lnTo>
                  <a:pt x="487" y="124"/>
                </a:lnTo>
                <a:cubicBezTo>
                  <a:pt x="274" y="9"/>
                  <a:pt x="274" y="9"/>
                  <a:pt x="274" y="9"/>
                </a:cubicBezTo>
                <a:cubicBezTo>
                  <a:pt x="266" y="0"/>
                  <a:pt x="239" y="0"/>
                  <a:pt x="221" y="9"/>
                </a:cubicBezTo>
                <a:cubicBezTo>
                  <a:pt x="9" y="124"/>
                  <a:pt x="9" y="124"/>
                  <a:pt x="9" y="124"/>
                </a:cubicBezTo>
                <a:cubicBezTo>
                  <a:pt x="0" y="133"/>
                  <a:pt x="0" y="142"/>
                  <a:pt x="9" y="160"/>
                </a:cubicBezTo>
                <a:cubicBezTo>
                  <a:pt x="221" y="275"/>
                  <a:pt x="221" y="275"/>
                  <a:pt x="221" y="275"/>
                </a:cubicBezTo>
                <a:cubicBezTo>
                  <a:pt x="239" y="284"/>
                  <a:pt x="266" y="284"/>
                  <a:pt x="274" y="275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266" y="160"/>
                  <a:pt x="266" y="160"/>
                  <a:pt x="266" y="160"/>
                </a:cubicBezTo>
                <a:cubicBezTo>
                  <a:pt x="257" y="160"/>
                  <a:pt x="257" y="168"/>
                  <a:pt x="248" y="168"/>
                </a:cubicBezTo>
                <a:cubicBezTo>
                  <a:pt x="221" y="168"/>
                  <a:pt x="203" y="151"/>
                  <a:pt x="203" y="133"/>
                </a:cubicBezTo>
                <a:cubicBezTo>
                  <a:pt x="203" y="124"/>
                  <a:pt x="221" y="107"/>
                  <a:pt x="248" y="107"/>
                </a:cubicBezTo>
                <a:cubicBezTo>
                  <a:pt x="266" y="107"/>
                  <a:pt x="284" y="115"/>
                  <a:pt x="293" y="124"/>
                </a:cubicBezTo>
                <a:cubicBezTo>
                  <a:pt x="443" y="177"/>
                  <a:pt x="443" y="177"/>
                  <a:pt x="443" y="177"/>
                </a:cubicBezTo>
                <a:cubicBezTo>
                  <a:pt x="487" y="160"/>
                  <a:pt x="487" y="160"/>
                  <a:pt x="487" y="160"/>
                </a:cubicBezTo>
                <a:cubicBezTo>
                  <a:pt x="496" y="142"/>
                  <a:pt x="496" y="133"/>
                  <a:pt x="487" y="124"/>
                </a:cubicBezTo>
                <a:close/>
                <a:moveTo>
                  <a:pt x="425" y="346"/>
                </a:moveTo>
                <a:lnTo>
                  <a:pt x="425" y="346"/>
                </a:lnTo>
                <a:cubicBezTo>
                  <a:pt x="416" y="355"/>
                  <a:pt x="452" y="364"/>
                  <a:pt x="461" y="337"/>
                </a:cubicBezTo>
                <a:cubicBezTo>
                  <a:pt x="469" y="213"/>
                  <a:pt x="443" y="177"/>
                  <a:pt x="443" y="177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408" y="195"/>
                  <a:pt x="443" y="222"/>
                  <a:pt x="425" y="3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45716" tIns="22858" rIns="45716" bIns="22858" anchor="ctr"/>
          <a:lstStyle/>
          <a:p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9" name="Freeform 154"/>
          <p:cNvSpPr/>
          <p:nvPr>
            <p:custDataLst>
              <p:tags r:id="rId19"/>
            </p:custDataLst>
          </p:nvPr>
        </p:nvSpPr>
        <p:spPr bwMode="auto">
          <a:xfrm>
            <a:off x="6016232" y="2958649"/>
            <a:ext cx="394904" cy="535661"/>
          </a:xfrm>
          <a:custGeom>
            <a:avLst/>
            <a:gdLst>
              <a:gd name="T0" fmla="*/ 70580799 w 355"/>
              <a:gd name="T1" fmla="*/ 26326320 h 487"/>
              <a:gd name="T2" fmla="*/ 70580799 w 355"/>
              <a:gd name="T3" fmla="*/ 26326320 h 487"/>
              <a:gd name="T4" fmla="*/ 23663031 w 355"/>
              <a:gd name="T5" fmla="*/ 3390491 h 487"/>
              <a:gd name="T6" fmla="*/ 1835972 w 355"/>
              <a:gd name="T7" fmla="*/ 10570274 h 487"/>
              <a:gd name="T8" fmla="*/ 0 w 355"/>
              <a:gd name="T9" fmla="*/ 15755599 h 487"/>
              <a:gd name="T10" fmla="*/ 1835972 w 355"/>
              <a:gd name="T11" fmla="*/ 68807040 h 487"/>
              <a:gd name="T12" fmla="*/ 3671943 w 355"/>
              <a:gd name="T13" fmla="*/ 72396709 h 487"/>
              <a:gd name="T14" fmla="*/ 45285944 w 355"/>
              <a:gd name="T15" fmla="*/ 96927747 h 487"/>
              <a:gd name="T16" fmla="*/ 47121915 w 355"/>
              <a:gd name="T17" fmla="*/ 96927747 h 487"/>
              <a:gd name="T18" fmla="*/ 48957887 w 355"/>
              <a:gd name="T19" fmla="*/ 96927747 h 487"/>
              <a:gd name="T20" fmla="*/ 50589711 w 355"/>
              <a:gd name="T21" fmla="*/ 95332538 h 487"/>
              <a:gd name="T22" fmla="*/ 50589711 w 355"/>
              <a:gd name="T23" fmla="*/ 40486262 h 487"/>
              <a:gd name="T24" fmla="*/ 48957887 w 355"/>
              <a:gd name="T25" fmla="*/ 36896594 h 487"/>
              <a:gd name="T26" fmla="*/ 8975710 w 355"/>
              <a:gd name="T27" fmla="*/ 13960765 h 487"/>
              <a:gd name="T28" fmla="*/ 14483173 w 355"/>
              <a:gd name="T29" fmla="*/ 10570274 h 487"/>
              <a:gd name="T30" fmla="*/ 21827060 w 355"/>
              <a:gd name="T31" fmla="*/ 8775440 h 487"/>
              <a:gd name="T32" fmla="*/ 61401393 w 355"/>
              <a:gd name="T33" fmla="*/ 29915988 h 487"/>
              <a:gd name="T34" fmla="*/ 63237364 w 355"/>
              <a:gd name="T35" fmla="*/ 31710822 h 487"/>
              <a:gd name="T36" fmla="*/ 63237364 w 355"/>
              <a:gd name="T37" fmla="*/ 84762264 h 487"/>
              <a:gd name="T38" fmla="*/ 66908856 w 355"/>
              <a:gd name="T39" fmla="*/ 88152754 h 487"/>
              <a:gd name="T40" fmla="*/ 72212623 w 355"/>
              <a:gd name="T41" fmla="*/ 84762264 h 487"/>
              <a:gd name="T42" fmla="*/ 72212623 w 355"/>
              <a:gd name="T43" fmla="*/ 28121154 h 487"/>
              <a:gd name="T44" fmla="*/ 70580799 w 355"/>
              <a:gd name="T45" fmla="*/ 26326320 h 4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355" h="487">
                <a:moveTo>
                  <a:pt x="346" y="132"/>
                </a:moveTo>
                <a:lnTo>
                  <a:pt x="346" y="132"/>
                </a:lnTo>
                <a:cubicBezTo>
                  <a:pt x="116" y="17"/>
                  <a:pt x="116" y="17"/>
                  <a:pt x="116" y="17"/>
                </a:cubicBezTo>
                <a:cubicBezTo>
                  <a:pt x="89" y="0"/>
                  <a:pt x="27" y="25"/>
                  <a:pt x="9" y="53"/>
                </a:cubicBezTo>
                <a:cubicBezTo>
                  <a:pt x="0" y="70"/>
                  <a:pt x="0" y="79"/>
                  <a:pt x="0" y="79"/>
                </a:cubicBezTo>
                <a:cubicBezTo>
                  <a:pt x="9" y="345"/>
                  <a:pt x="9" y="345"/>
                  <a:pt x="9" y="345"/>
                </a:cubicBezTo>
                <a:cubicBezTo>
                  <a:pt x="9" y="345"/>
                  <a:pt x="18" y="354"/>
                  <a:pt x="18" y="363"/>
                </a:cubicBezTo>
                <a:cubicBezTo>
                  <a:pt x="36" y="363"/>
                  <a:pt x="222" y="486"/>
                  <a:pt x="222" y="486"/>
                </a:cubicBezTo>
                <a:cubicBezTo>
                  <a:pt x="231" y="486"/>
                  <a:pt x="231" y="486"/>
                  <a:pt x="231" y="486"/>
                </a:cubicBezTo>
                <a:cubicBezTo>
                  <a:pt x="240" y="486"/>
                  <a:pt x="240" y="486"/>
                  <a:pt x="240" y="486"/>
                </a:cubicBezTo>
                <a:cubicBezTo>
                  <a:pt x="248" y="486"/>
                  <a:pt x="248" y="478"/>
                  <a:pt x="248" y="478"/>
                </a:cubicBezTo>
                <a:cubicBezTo>
                  <a:pt x="248" y="203"/>
                  <a:pt x="248" y="203"/>
                  <a:pt x="248" y="203"/>
                </a:cubicBezTo>
                <a:cubicBezTo>
                  <a:pt x="248" y="194"/>
                  <a:pt x="248" y="194"/>
                  <a:pt x="240" y="185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53" y="61"/>
                  <a:pt x="71" y="53"/>
                </a:cubicBezTo>
                <a:cubicBezTo>
                  <a:pt x="89" y="44"/>
                  <a:pt x="97" y="44"/>
                  <a:pt x="107" y="44"/>
                </a:cubicBezTo>
                <a:cubicBezTo>
                  <a:pt x="107" y="44"/>
                  <a:pt x="293" y="150"/>
                  <a:pt x="301" y="150"/>
                </a:cubicBezTo>
                <a:cubicBezTo>
                  <a:pt x="310" y="159"/>
                  <a:pt x="310" y="159"/>
                  <a:pt x="310" y="159"/>
                </a:cubicBezTo>
                <a:cubicBezTo>
                  <a:pt x="310" y="168"/>
                  <a:pt x="310" y="425"/>
                  <a:pt x="310" y="425"/>
                </a:cubicBezTo>
                <a:cubicBezTo>
                  <a:pt x="310" y="433"/>
                  <a:pt x="319" y="442"/>
                  <a:pt x="328" y="442"/>
                </a:cubicBezTo>
                <a:cubicBezTo>
                  <a:pt x="337" y="442"/>
                  <a:pt x="354" y="433"/>
                  <a:pt x="354" y="425"/>
                </a:cubicBezTo>
                <a:cubicBezTo>
                  <a:pt x="354" y="141"/>
                  <a:pt x="354" y="141"/>
                  <a:pt x="354" y="141"/>
                </a:cubicBezTo>
                <a:lnTo>
                  <a:pt x="346" y="132"/>
                </a:ln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45716" tIns="22858" rIns="45716" bIns="22858" anchor="ctr"/>
          <a:lstStyle/>
          <a:p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8" grpId="0" bldLvl="0" animBg="1"/>
      <p:bldP spid="27" grpId="0" bldLvl="0" animBg="1"/>
      <p:bldP spid="28" grpId="0" bldLvl="0" animBg="1"/>
      <p:bldP spid="29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2122140" y="-351392"/>
            <a:ext cx="7950606" cy="7950606"/>
          </a:xfrm>
          <a:prstGeom prst="ellipse">
            <a:avLst/>
          </a:prstGeom>
          <a:noFill/>
          <a:ln>
            <a:gradFill>
              <a:gsLst>
                <a:gs pos="0">
                  <a:srgbClr val="B6D8D4">
                    <a:alpha val="56000"/>
                  </a:srgbClr>
                </a:gs>
                <a:gs pos="84000">
                  <a:srgbClr val="B6D8D4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056879" y="583347"/>
            <a:ext cx="6081128" cy="6081128"/>
          </a:xfrm>
          <a:prstGeom prst="ellipse">
            <a:avLst/>
          </a:prstGeom>
          <a:gradFill>
            <a:gsLst>
              <a:gs pos="0">
                <a:srgbClr val="B6D8D4">
                  <a:alpha val="66000"/>
                </a:srgbClr>
              </a:gs>
              <a:gs pos="78000">
                <a:srgbClr val="B6D8D4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6318"/>
            <a:ext cx="12192000" cy="68580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546168" y="1709960"/>
            <a:ext cx="9115498" cy="1437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6600" spc="600">
                <a:solidFill>
                  <a:srgbClr val="5AA69D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THANKS</a:t>
            </a:r>
            <a:endParaRPr lang="zh-CN" altLang="en-US" sz="6600" spc="600">
              <a:solidFill>
                <a:srgbClr val="5AA69D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80929" y="3710081"/>
            <a:ext cx="5245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this paper expounds  reasons 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it expounds the reasons for applying for this project, combining with the actual situation; combining 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521279" y="2998722"/>
            <a:ext cx="5205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zh-CN" altLang="en-US" sz="44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rPr>
              <a:t>谢谢观看</a:t>
            </a:r>
            <a:endParaRPr lang="zh-CN" altLang="en-US" sz="440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20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  <a:sym typeface="方正公文黑体" panose="02000500000000000000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032061" y="3649680"/>
            <a:ext cx="954087" cy="954087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0035609" y="583347"/>
            <a:ext cx="1119566" cy="1119566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9240937" y="4623002"/>
            <a:ext cx="794672" cy="794672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75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40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7" fill="hold"/>
                                        <p:tgtEl>
                                          <p:spTgt spid="21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4" dur="1000" fill="hold"/>
                                        <p:tgtEl>
                                          <p:spTgt spid="21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75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49" dur="10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7" fill="hold"/>
                                        <p:tgtEl>
                                          <p:spTgt spid="22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3" dur="1000" fill="hold"/>
                                        <p:tgtEl>
                                          <p:spTgt spid="22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75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58" dur="1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7" fill="hold"/>
                                        <p:tgtEl>
                                          <p:spTgt spid="23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1000" fill="hold"/>
                                        <p:tgtEl>
                                          <p:spTgt spid="23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ldLvl="0" animBg="1"/>
      <p:bldP spid="8" grpId="0" bldLvl="0" animBg="1"/>
      <p:bldP spid="9" grpId="0"/>
      <p:bldP spid="11" grpId="0"/>
      <p:bldP spid="12" grpId="0"/>
      <p:bldP spid="21" grpId="0" bldLvl="0" animBg="1"/>
      <p:bldP spid="21" grpId="1" bldLvl="0" animBg="1"/>
      <p:bldP spid="21" grpId="2" bldLvl="0" animBg="1"/>
      <p:bldP spid="21" grpId="3" bldLvl="0" animBg="1"/>
      <p:bldP spid="22" grpId="0" bldLvl="0" animBg="1"/>
      <p:bldP spid="22" grpId="1" bldLvl="0" animBg="1"/>
      <p:bldP spid="22" grpId="2" bldLvl="0" animBg="1"/>
      <p:bldP spid="22" grpId="3" bldLvl="0" animBg="1"/>
      <p:bldP spid="23" grpId="0" bldLvl="0" animBg="1"/>
      <p:bldP spid="23" grpId="1" bldLvl="0" animBg="1"/>
      <p:bldP spid="23" grpId="2" bldLvl="0" animBg="1"/>
      <p:bldP spid="23" grpId="3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 rot="5400000">
            <a:off x="837737" y="3072280"/>
            <a:ext cx="259766" cy="735747"/>
            <a:chOff x="6097333" y="3318914"/>
            <a:chExt cx="215367" cy="609994"/>
          </a:xfrm>
        </p:grpSpPr>
        <p:sp>
          <p:nvSpPr>
            <p:cNvPr id="5" name="椭圆 4"/>
            <p:cNvSpPr/>
            <p:nvPr/>
          </p:nvSpPr>
          <p:spPr>
            <a:xfrm>
              <a:off x="6097333" y="3318914"/>
              <a:ext cx="215367" cy="609994"/>
            </a:xfrm>
            <a:prstGeom prst="ellipse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itchFamily="18" charset="-122"/>
                <a:ea typeface="思源宋体 CN Heavy" pitchFamily="18" charset="-122"/>
                <a:sym typeface="汉仪书宋二简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6097333" y="3318914"/>
              <a:ext cx="215367" cy="609994"/>
            </a:xfrm>
            <a:prstGeom prst="ellipse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itchFamily="18" charset="-122"/>
                <a:ea typeface="思源宋体 CN Heavy" pitchFamily="18" charset="-122"/>
                <a:sym typeface="汉仪书宋二简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1"/>
            </p:custDataLst>
          </p:nvPr>
        </p:nvGrpSpPr>
        <p:grpSpPr>
          <a:xfrm>
            <a:off x="6090170" y="636460"/>
            <a:ext cx="4193445" cy="707886"/>
            <a:chOff x="1587474" y="3060243"/>
            <a:chExt cx="4193445" cy="707886"/>
          </a:xfrm>
        </p:grpSpPr>
        <p:sp>
          <p:nvSpPr>
            <p:cNvPr id="13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2681084" y="3081349"/>
              <a:ext cx="20756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个人自我介绍</a:t>
              </a:r>
              <a:endParaRPr lang="zh-CN" altLang="en-US" sz="24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3"/>
              </p:custDataLst>
            </p:nvPr>
          </p:nvSpPr>
          <p:spPr>
            <a:xfrm>
              <a:off x="2735016" y="3469834"/>
              <a:ext cx="3045903" cy="210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7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方正公文黑体" panose="02000500000000000000" charset="-122"/>
                </a:rPr>
                <a:t>simple linestyle enterprise product publicity introduction</a:t>
              </a:r>
              <a:endParaRPr lang="zh-CN" altLang="en-US" sz="7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方正公文黑体" panose="02000500000000000000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4"/>
              </p:custDataLst>
            </p:nvPr>
          </p:nvSpPr>
          <p:spPr>
            <a:xfrm>
              <a:off x="1587474" y="3060243"/>
              <a:ext cx="11009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>
                  <a:ln>
                    <a:solidFill>
                      <a:srgbClr val="5AA69D"/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34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01.</a:t>
              </a:r>
              <a:endParaRPr lang="zh-CN" altLang="en-US" sz="4000">
                <a:ln>
                  <a:solidFill>
                    <a:srgbClr val="5AA69D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34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</p:txBody>
        </p:sp>
      </p:grpSp>
      <p:grpSp>
        <p:nvGrpSpPr>
          <p:cNvPr id="36" name="组合 35"/>
          <p:cNvGrpSpPr/>
          <p:nvPr>
            <p:custDataLst>
              <p:tags r:id="rId5"/>
            </p:custDataLst>
          </p:nvPr>
        </p:nvGrpSpPr>
        <p:grpSpPr>
          <a:xfrm>
            <a:off x="6535970" y="1773531"/>
            <a:ext cx="4193445" cy="707886"/>
            <a:chOff x="1587474" y="3060243"/>
            <a:chExt cx="4193445" cy="707886"/>
          </a:xfrm>
        </p:grpSpPr>
        <p:sp>
          <p:nvSpPr>
            <p:cNvPr id="37" name="文本框 36"/>
            <p:cNvSpPr txBox="1"/>
            <p:nvPr>
              <p:custDataLst>
                <p:tags r:id="rId6"/>
              </p:custDataLst>
            </p:nvPr>
          </p:nvSpPr>
          <p:spPr>
            <a:xfrm>
              <a:off x="2681083" y="3081349"/>
              <a:ext cx="2350039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工作历程回顾</a:t>
              </a:r>
              <a:endParaRPr lang="zh-CN" altLang="en-US" sz="24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</p:txBody>
        </p:sp>
        <p:sp>
          <p:nvSpPr>
            <p:cNvPr id="38" name="文本框 37"/>
            <p:cNvSpPr txBox="1"/>
            <p:nvPr>
              <p:custDataLst>
                <p:tags r:id="rId7"/>
              </p:custDataLst>
            </p:nvPr>
          </p:nvSpPr>
          <p:spPr>
            <a:xfrm>
              <a:off x="2735016" y="3469834"/>
              <a:ext cx="3045903" cy="210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7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方正公文黑体" panose="02000500000000000000" charset="-122"/>
                </a:rPr>
                <a:t>simple linestyle enterprise product publicity introduction</a:t>
              </a:r>
              <a:endParaRPr lang="zh-CN" altLang="en-US" sz="7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方正公文黑体" panose="02000500000000000000" charset="-122"/>
              </a:endParaRPr>
            </a:p>
          </p:txBody>
        </p:sp>
        <p:sp>
          <p:nvSpPr>
            <p:cNvPr id="39" name="文本框 38"/>
            <p:cNvSpPr txBox="1"/>
            <p:nvPr>
              <p:custDataLst>
                <p:tags r:id="rId8"/>
              </p:custDataLst>
            </p:nvPr>
          </p:nvSpPr>
          <p:spPr>
            <a:xfrm>
              <a:off x="1587474" y="3060243"/>
              <a:ext cx="11009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>
                  <a:ln>
                    <a:solidFill>
                      <a:srgbClr val="5AA69D"/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34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02.</a:t>
              </a:r>
              <a:endParaRPr lang="zh-CN" altLang="en-US" sz="4000">
                <a:ln>
                  <a:solidFill>
                    <a:srgbClr val="5AA69D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34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</p:txBody>
        </p:sp>
      </p:grpSp>
      <p:grpSp>
        <p:nvGrpSpPr>
          <p:cNvPr id="40" name="组合 39"/>
          <p:cNvGrpSpPr/>
          <p:nvPr>
            <p:custDataLst>
              <p:tags r:id="rId9"/>
            </p:custDataLst>
          </p:nvPr>
        </p:nvGrpSpPr>
        <p:grpSpPr>
          <a:xfrm>
            <a:off x="6797867" y="3114437"/>
            <a:ext cx="4193445" cy="707886"/>
            <a:chOff x="1587474" y="3060243"/>
            <a:chExt cx="4193445" cy="707886"/>
          </a:xfrm>
        </p:grpSpPr>
        <p:sp>
          <p:nvSpPr>
            <p:cNvPr id="41" name="文本框 40"/>
            <p:cNvSpPr txBox="1"/>
            <p:nvPr>
              <p:custDataLst>
                <p:tags r:id="rId10"/>
              </p:custDataLst>
            </p:nvPr>
          </p:nvSpPr>
          <p:spPr>
            <a:xfrm>
              <a:off x="2681083" y="3081349"/>
              <a:ext cx="309983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核心项目与技术攻坚</a:t>
              </a:r>
              <a:endParaRPr lang="zh-CN" altLang="en-US" sz="24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</p:txBody>
        </p:sp>
        <p:sp>
          <p:nvSpPr>
            <p:cNvPr id="42" name="文本框 41"/>
            <p:cNvSpPr txBox="1"/>
            <p:nvPr>
              <p:custDataLst>
                <p:tags r:id="rId11"/>
              </p:custDataLst>
            </p:nvPr>
          </p:nvSpPr>
          <p:spPr>
            <a:xfrm>
              <a:off x="2735016" y="3469834"/>
              <a:ext cx="3045903" cy="210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7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方正公文黑体" panose="02000500000000000000" charset="-122"/>
                </a:rPr>
                <a:t>simple linestyle enterprise product publicity introduction</a:t>
              </a:r>
              <a:endParaRPr lang="zh-CN" altLang="en-US" sz="7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方正公文黑体" panose="02000500000000000000" charset="-122"/>
              </a:endParaRPr>
            </a:p>
          </p:txBody>
        </p:sp>
        <p:sp>
          <p:nvSpPr>
            <p:cNvPr id="43" name="文本框 42"/>
            <p:cNvSpPr txBox="1"/>
            <p:nvPr>
              <p:custDataLst>
                <p:tags r:id="rId12"/>
              </p:custDataLst>
            </p:nvPr>
          </p:nvSpPr>
          <p:spPr>
            <a:xfrm>
              <a:off x="1587474" y="3060243"/>
              <a:ext cx="11009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>
                  <a:ln>
                    <a:solidFill>
                      <a:srgbClr val="5AA69D"/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34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03.</a:t>
              </a:r>
              <a:endParaRPr lang="zh-CN" altLang="en-US" sz="4000">
                <a:ln>
                  <a:solidFill>
                    <a:srgbClr val="5AA69D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34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</p:txBody>
        </p:sp>
      </p:grpSp>
      <p:grpSp>
        <p:nvGrpSpPr>
          <p:cNvPr id="48" name="组合 47"/>
          <p:cNvGrpSpPr/>
          <p:nvPr>
            <p:custDataLst>
              <p:tags r:id="rId13"/>
            </p:custDataLst>
          </p:nvPr>
        </p:nvGrpSpPr>
        <p:grpSpPr>
          <a:xfrm>
            <a:off x="6535969" y="4504659"/>
            <a:ext cx="4193445" cy="706755"/>
            <a:chOff x="1587474" y="3060243"/>
            <a:chExt cx="4193445" cy="706755"/>
          </a:xfrm>
        </p:grpSpPr>
        <p:sp>
          <p:nvSpPr>
            <p:cNvPr id="49" name="文本框 48"/>
            <p:cNvSpPr txBox="1"/>
            <p:nvPr>
              <p:custDataLst>
                <p:tags r:id="rId14"/>
              </p:custDataLst>
            </p:nvPr>
          </p:nvSpPr>
          <p:spPr>
            <a:xfrm>
              <a:off x="2681083" y="3081349"/>
              <a:ext cx="2531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自我评价与反思</a:t>
              </a:r>
              <a:endParaRPr lang="zh-CN" altLang="en-US" sz="24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15"/>
              </p:custDataLst>
            </p:nvPr>
          </p:nvSpPr>
          <p:spPr>
            <a:xfrm>
              <a:off x="2735016" y="3469834"/>
              <a:ext cx="3045903" cy="210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7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方正公文黑体" panose="02000500000000000000" charset="-122"/>
                </a:rPr>
                <a:t>simple linestyle enterprise product publicity introduction</a:t>
              </a:r>
              <a:endParaRPr lang="zh-CN" altLang="en-US" sz="7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方正公文黑体" panose="02000500000000000000" charset="-122"/>
              </a:endParaRPr>
            </a:p>
          </p:txBody>
        </p:sp>
        <p:sp>
          <p:nvSpPr>
            <p:cNvPr id="51" name="文本框 50"/>
            <p:cNvSpPr txBox="1"/>
            <p:nvPr>
              <p:custDataLst>
                <p:tags r:id="rId16"/>
              </p:custDataLst>
            </p:nvPr>
          </p:nvSpPr>
          <p:spPr>
            <a:xfrm>
              <a:off x="1587474" y="3060243"/>
              <a:ext cx="1100948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>
                  <a:ln>
                    <a:solidFill>
                      <a:srgbClr val="5AA69D"/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34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04.</a:t>
              </a:r>
              <a:endParaRPr lang="zh-CN" altLang="en-US" sz="4000">
                <a:ln>
                  <a:solidFill>
                    <a:srgbClr val="5AA69D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34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</p:txBody>
        </p:sp>
      </p:grpSp>
      <p:grpSp>
        <p:nvGrpSpPr>
          <p:cNvPr id="52" name="组合 51"/>
          <p:cNvGrpSpPr/>
          <p:nvPr>
            <p:custDataLst>
              <p:tags r:id="rId17"/>
            </p:custDataLst>
          </p:nvPr>
        </p:nvGrpSpPr>
        <p:grpSpPr>
          <a:xfrm>
            <a:off x="6090169" y="5572517"/>
            <a:ext cx="4193445" cy="706755"/>
            <a:chOff x="1587474" y="3060243"/>
            <a:chExt cx="4193445" cy="706755"/>
          </a:xfrm>
        </p:grpSpPr>
        <p:sp>
          <p:nvSpPr>
            <p:cNvPr id="53" name="文本框 52"/>
            <p:cNvSpPr txBox="1"/>
            <p:nvPr>
              <p:custDataLst>
                <p:tags r:id="rId18"/>
              </p:custDataLst>
            </p:nvPr>
          </p:nvSpPr>
          <p:spPr>
            <a:xfrm>
              <a:off x="2681084" y="3081349"/>
              <a:ext cx="20756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未来发展计划</a:t>
              </a:r>
              <a:endParaRPr lang="zh-CN" altLang="en-US" sz="24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</p:txBody>
        </p:sp>
        <p:sp>
          <p:nvSpPr>
            <p:cNvPr id="54" name="文本框 53"/>
            <p:cNvSpPr txBox="1"/>
            <p:nvPr>
              <p:custDataLst>
                <p:tags r:id="rId19"/>
              </p:custDataLst>
            </p:nvPr>
          </p:nvSpPr>
          <p:spPr>
            <a:xfrm>
              <a:off x="2735016" y="3469834"/>
              <a:ext cx="3045903" cy="210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7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方正公文黑体" panose="02000500000000000000" charset="-122"/>
                </a:rPr>
                <a:t>simple linestyle enterprise product publicity introduction</a:t>
              </a:r>
              <a:endParaRPr lang="zh-CN" altLang="en-US" sz="7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方正公文黑体" panose="02000500000000000000" charset="-122"/>
              </a:endParaRPr>
            </a:p>
          </p:txBody>
        </p:sp>
        <p:sp>
          <p:nvSpPr>
            <p:cNvPr id="55" name="文本框 54"/>
            <p:cNvSpPr txBox="1"/>
            <p:nvPr>
              <p:custDataLst>
                <p:tags r:id="rId20"/>
              </p:custDataLst>
            </p:nvPr>
          </p:nvSpPr>
          <p:spPr>
            <a:xfrm>
              <a:off x="1587474" y="3060243"/>
              <a:ext cx="1100948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>
                  <a:ln>
                    <a:solidFill>
                      <a:srgbClr val="5AA69D"/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34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05.</a:t>
              </a:r>
              <a:endParaRPr lang="zh-CN" altLang="en-US" sz="4000">
                <a:ln>
                  <a:solidFill>
                    <a:srgbClr val="5AA69D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34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</p:txBody>
        </p:sp>
      </p:grpSp>
      <p:sp>
        <p:nvSpPr>
          <p:cNvPr id="11" name="椭圆 10"/>
          <p:cNvSpPr/>
          <p:nvPr>
            <p:custDataLst>
              <p:tags r:id="rId21"/>
            </p:custDataLst>
          </p:nvPr>
        </p:nvSpPr>
        <p:spPr>
          <a:xfrm>
            <a:off x="5070832" y="989715"/>
            <a:ext cx="170605" cy="170605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56" name="椭圆 55"/>
          <p:cNvSpPr/>
          <p:nvPr>
            <p:custDataLst>
              <p:tags r:id="rId22"/>
            </p:custDataLst>
          </p:nvPr>
        </p:nvSpPr>
        <p:spPr>
          <a:xfrm>
            <a:off x="5070832" y="5721899"/>
            <a:ext cx="170605" cy="170605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57" name="椭圆 56"/>
          <p:cNvSpPr/>
          <p:nvPr>
            <p:custDataLst>
              <p:tags r:id="rId23"/>
            </p:custDataLst>
          </p:nvPr>
        </p:nvSpPr>
        <p:spPr>
          <a:xfrm>
            <a:off x="5484267" y="2073312"/>
            <a:ext cx="170605" cy="170605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58" name="椭圆 57"/>
          <p:cNvSpPr/>
          <p:nvPr>
            <p:custDataLst>
              <p:tags r:id="rId24"/>
            </p:custDataLst>
          </p:nvPr>
        </p:nvSpPr>
        <p:spPr>
          <a:xfrm>
            <a:off x="5738817" y="3398844"/>
            <a:ext cx="170605" cy="170605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60" name="椭圆 59"/>
          <p:cNvSpPr/>
          <p:nvPr>
            <p:custDataLst>
              <p:tags r:id="rId25"/>
            </p:custDataLst>
          </p:nvPr>
        </p:nvSpPr>
        <p:spPr>
          <a:xfrm>
            <a:off x="5483632" y="4606553"/>
            <a:ext cx="170605" cy="170605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10991311" y="703221"/>
            <a:ext cx="832019" cy="832019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10107057" y="6105083"/>
            <a:ext cx="807588" cy="807588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26">
            <a:extLst>
              <a:ext uri="{BEBA8EAE-BF5A-486C-A8C5-ECC9F3942E4B}">
                <a14:imgProps xmlns:a14="http://schemas.microsoft.com/office/drawing/2010/main">
                  <a14:imgLayer r:embed="rId27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-3215385" y="6793"/>
            <a:ext cx="6912671" cy="685800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482622" y="1773352"/>
            <a:ext cx="2210838" cy="3416320"/>
            <a:chOff x="1697299" y="4558205"/>
            <a:chExt cx="2210838" cy="3416320"/>
          </a:xfrm>
        </p:grpSpPr>
        <p:sp>
          <p:nvSpPr>
            <p:cNvPr id="9" name="文本框 8"/>
            <p:cNvSpPr txBox="1"/>
            <p:nvPr/>
          </p:nvSpPr>
          <p:spPr>
            <a:xfrm>
              <a:off x="1835400" y="4558205"/>
              <a:ext cx="1941084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200" b="1" spc="300">
                  <a:gradFill>
                    <a:gsLst>
                      <a:gs pos="0">
                        <a:srgbClr val="B6D8D4"/>
                      </a:gs>
                      <a:gs pos="85000">
                        <a:srgbClr val="5AA69D"/>
                      </a:gs>
                    </a:gsLst>
                    <a:lin ang="5400000" scaled="1"/>
                  </a:gradFill>
                  <a:effectLst>
                    <a:outerShdw blurRad="25400" dist="25400" dir="2700000" algn="tl">
                      <a:srgbClr val="000000">
                        <a:alpha val="30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目</a:t>
              </a:r>
              <a:endParaRPr lang="en-US" altLang="zh-CN" sz="7200" b="1" spc="300">
                <a:gradFill>
                  <a:gsLst>
                    <a:gs pos="0">
                      <a:srgbClr val="B6D8D4"/>
                    </a:gs>
                    <a:gs pos="85000">
                      <a:srgbClr val="5AA69D"/>
                    </a:gs>
                  </a:gsLst>
                  <a:lin ang="5400000" scaled="1"/>
                </a:gradFill>
                <a:effectLst>
                  <a:outerShdw blurRad="25400" dist="25400" dir="2700000" algn="tl">
                    <a:srgbClr val="000000">
                      <a:alpha val="30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  <a:p>
              <a:pPr algn="ctr"/>
              <a:endParaRPr lang="en-US" altLang="zh-CN" sz="7200" b="1" spc="300">
                <a:gradFill>
                  <a:gsLst>
                    <a:gs pos="0">
                      <a:srgbClr val="B6D8D4"/>
                    </a:gs>
                    <a:gs pos="85000">
                      <a:srgbClr val="5AA69D"/>
                    </a:gs>
                  </a:gsLst>
                  <a:lin ang="5400000" scaled="1"/>
                </a:gradFill>
                <a:effectLst>
                  <a:outerShdw blurRad="25400" dist="25400" dir="2700000" algn="tl">
                    <a:srgbClr val="000000">
                      <a:alpha val="30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  <a:p>
              <a:pPr algn="ctr"/>
              <a:r>
                <a:rPr lang="zh-CN" altLang="en-US" sz="7200" b="1" spc="300">
                  <a:gradFill>
                    <a:gsLst>
                      <a:gs pos="0">
                        <a:srgbClr val="B6D8D4"/>
                      </a:gs>
                      <a:gs pos="85000">
                        <a:srgbClr val="5AA69D"/>
                      </a:gs>
                    </a:gsLst>
                    <a:lin ang="5400000" scaled="1"/>
                  </a:gradFill>
                  <a:effectLst>
                    <a:outerShdw blurRad="25400" dist="25400" dir="2700000" algn="tl">
                      <a:srgbClr val="000000">
                        <a:alpha val="30000"/>
                      </a:srgbClr>
                    </a:outerShdw>
                  </a:effectLst>
                  <a:latin typeface="思源宋体 CN Heavy" pitchFamily="18" charset="-122"/>
                  <a:ea typeface="思源宋体 CN Heavy" pitchFamily="18" charset="-122"/>
                </a:rPr>
                <a:t>录</a:t>
              </a:r>
              <a:endParaRPr lang="zh-CN" altLang="en-US" sz="7200" b="1" spc="300">
                <a:gradFill>
                  <a:gsLst>
                    <a:gs pos="0">
                      <a:srgbClr val="B6D8D4"/>
                    </a:gs>
                    <a:gs pos="85000">
                      <a:srgbClr val="5AA69D"/>
                    </a:gs>
                  </a:gsLst>
                  <a:lin ang="5400000" scaled="1"/>
                </a:gradFill>
                <a:effectLst>
                  <a:outerShdw blurRad="25400" dist="25400" dir="2700000" algn="tl">
                    <a:srgbClr val="000000">
                      <a:alpha val="30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endParaRP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1697299" y="6007067"/>
              <a:ext cx="2210838" cy="46166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/>
              <a:r>
                <a:rPr lang="en-US" altLang="zh-CN" sz="240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宋体 CN Heavy" pitchFamily="18" charset="-122"/>
                  <a:ea typeface="思源宋体 CN Heavy" pitchFamily="18" charset="-122"/>
                </a:rPr>
                <a:t>CONTENTS</a:t>
              </a:r>
              <a:endPara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思源宋体 CN Heavy" pitchFamily="18" charset="-122"/>
                <a:ea typeface="思源宋体 CN Heavy" pitchFamily="18" charset="-122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75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64" dur="1000" spd="-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6" dur="7" fill="hold"/>
                                        <p:tgtEl>
                                          <p:spTgt spid="61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6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8" dur="1000" fill="hold"/>
                                        <p:tgtEl>
                                          <p:spTgt spid="61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75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73" dur="1000" spd="-10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7" fill="hold"/>
                                        <p:tgtEl>
                                          <p:spTgt spid="62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7" dur="1000" fill="hold"/>
                                        <p:tgtEl>
                                          <p:spTgt spid="62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6" grpId="0" animBg="1"/>
      <p:bldP spid="57" grpId="0" bldLvl="0" animBg="1"/>
      <p:bldP spid="58" grpId="0" bldLvl="0" animBg="1"/>
      <p:bldP spid="60" grpId="0" bldLvl="0" animBg="1"/>
      <p:bldP spid="61" grpId="0" animBg="1"/>
      <p:bldP spid="61" grpId="1" animBg="1"/>
      <p:bldP spid="61" grpId="2" animBg="1"/>
      <p:bldP spid="61" grpId="3" animBg="1"/>
      <p:bldP spid="62" grpId="0" animBg="1"/>
      <p:bldP spid="62" grpId="1" animBg="1"/>
      <p:bldP spid="62" grpId="2" animBg="1"/>
      <p:bldP spid="62" grpId="3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>
            <a:off x="2972736" y="236353"/>
            <a:ext cx="6464562" cy="6464562"/>
          </a:xfrm>
          <a:prstGeom prst="ellipse">
            <a:avLst/>
          </a:prstGeom>
          <a:noFill/>
          <a:ln>
            <a:solidFill>
              <a:srgbClr val="B6D8D4">
                <a:alpha val="73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616276" y="879893"/>
            <a:ext cx="5177482" cy="517748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rgbClr val="B6D8D4">
                  <a:alpha val="6000"/>
                </a:srgbClr>
              </a:gs>
              <a:gs pos="100000">
                <a:srgbClr val="B6D8D4">
                  <a:alpha val="58000"/>
                </a:srgbClr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50">
            <a:off x="-733657" y="3083970"/>
            <a:ext cx="7699833" cy="66449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50" flipH="1" flipV="1">
            <a:off x="5238209" y="-2865831"/>
            <a:ext cx="7699833" cy="66449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  <p:sp>
        <p:nvSpPr>
          <p:cNvPr id="16" name="椭圆 15"/>
          <p:cNvSpPr/>
          <p:nvPr/>
        </p:nvSpPr>
        <p:spPr>
          <a:xfrm>
            <a:off x="8660807" y="5842726"/>
            <a:ext cx="902853" cy="902853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287345" y="1654479"/>
            <a:ext cx="1016645" cy="1016645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080838" y="1910958"/>
            <a:ext cx="794672" cy="794672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774535" y="2705630"/>
            <a:ext cx="685254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zh-CN" altLang="en-US" sz="5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个人自我介绍</a:t>
            </a:r>
            <a:endParaRPr lang="zh-CN" altLang="en-US" sz="540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740693" y="2122797"/>
            <a:ext cx="4920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3600">
                <a:gradFill>
                  <a:gsLst>
                    <a:gs pos="0">
                      <a:srgbClr val="B6D8D4"/>
                    </a:gs>
                    <a:gs pos="76000">
                      <a:srgbClr val="5AA69D"/>
                    </a:gs>
                  </a:gsLst>
                  <a:lin ang="5400000" scaled="0"/>
                </a:gra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PART 01</a:t>
            </a:r>
            <a:endParaRPr lang="en-US" altLang="zh-CN" sz="3600">
              <a:gradFill>
                <a:gsLst>
                  <a:gs pos="0">
                    <a:srgbClr val="B6D8D4"/>
                  </a:gs>
                  <a:gs pos="76000">
                    <a:srgbClr val="5AA69D"/>
                  </a:gs>
                </a:gsLst>
                <a:lin ang="5400000" scaled="0"/>
              </a:gra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999486" y="3929677"/>
            <a:ext cx="4402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this paper expounds  reasons 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it expounds the reasons for applying for this project combining with the actual situation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6036237" y="4796283"/>
            <a:ext cx="329140" cy="0"/>
          </a:xfrm>
          <a:prstGeom prst="line">
            <a:avLst/>
          </a:prstGeom>
          <a:ln w="57150">
            <a:solidFill>
              <a:srgbClr val="5AA69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75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25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7" fill="hold"/>
                                        <p:tgtEl>
                                          <p:spTgt spid="16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75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34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7" fill="hold"/>
                                        <p:tgtEl>
                                          <p:spTgt spid="17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75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43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7" fill="hold"/>
                                        <p:tgtEl>
                                          <p:spTgt spid="18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6" grpId="1" animBg="1"/>
      <p:bldP spid="16" grpId="2" animBg="1"/>
      <p:bldP spid="16" grpId="3" animBg="1"/>
      <p:bldP spid="17" grpId="0" animBg="1"/>
      <p:bldP spid="17" grpId="1" animBg="1"/>
      <p:bldP spid="17" grpId="2" animBg="1"/>
      <p:bldP spid="17" grpId="3" animBg="1"/>
      <p:bldP spid="18" grpId="0" animBg="1"/>
      <p:bldP spid="18" grpId="1" animBg="1"/>
      <p:bldP spid="18" grpId="2" animBg="1"/>
      <p:bldP spid="18" grpId="3" animBg="1"/>
      <p:bldP spid="19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3320458" y="446099"/>
            <a:ext cx="5572519" cy="785143"/>
            <a:chOff x="1679798" y="438128"/>
            <a:chExt cx="5572519" cy="785143"/>
          </a:xfrm>
        </p:grpSpPr>
        <p:sp>
          <p:nvSpPr>
            <p:cNvPr id="22" name="文本框 21"/>
            <p:cNvSpPr txBox="1"/>
            <p:nvPr/>
          </p:nvSpPr>
          <p:spPr>
            <a:xfrm>
              <a:off x="3655578" y="438128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>
                <a:defRPr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</a:defRPr>
              </a:lvl1pPr>
            </a:lstStyle>
            <a:p>
              <a:r>
                <a:rPr lang="zh-CN" altLang="en-US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个人简介</a:t>
              </a:r>
              <a:endParaRPr lang="zh-CN" altLang="en-US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679798" y="977050"/>
              <a:ext cx="557251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Your time is limited, so don't waste it living someone else's life.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8865715" y="5617093"/>
            <a:ext cx="1327216" cy="662225"/>
            <a:chOff x="512511" y="2196110"/>
            <a:chExt cx="995412" cy="496666"/>
          </a:xfrm>
        </p:grpSpPr>
        <p:sp>
          <p:nvSpPr>
            <p:cNvPr id="37" name="TextBox 49"/>
            <p:cNvSpPr txBox="1"/>
            <p:nvPr/>
          </p:nvSpPr>
          <p:spPr>
            <a:xfrm>
              <a:off x="561510" y="2485028"/>
              <a:ext cx="946413" cy="207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全栈开发工程师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  <p:sp>
          <p:nvSpPr>
            <p:cNvPr id="38" name="TextBox 53"/>
            <p:cNvSpPr txBox="1"/>
            <p:nvPr/>
          </p:nvSpPr>
          <p:spPr>
            <a:xfrm>
              <a:off x="512511" y="2196110"/>
              <a:ext cx="805750" cy="3462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gradFill>
                    <a:gsLst>
                      <a:gs pos="0">
                        <a:srgbClr val="B6D8D4"/>
                      </a:gs>
                      <a:gs pos="93000">
                        <a:srgbClr val="5AA69D"/>
                      </a:gs>
                    </a:gsLst>
                    <a:lin ang="5400000" scaled="1"/>
                  </a:gradFill>
                  <a:latin typeface="思源宋体 CN Heavy" pitchFamily="18" charset="-122"/>
                  <a:ea typeface="思源宋体 CN Heavy" pitchFamily="18" charset="-122"/>
                </a:rPr>
                <a:t>   龚喜</a:t>
              </a:r>
              <a:endParaRPr lang="zh-CN" altLang="en-US" sz="2400" dirty="0">
                <a:gradFill>
                  <a:gsLst>
                    <a:gs pos="0">
                      <a:srgbClr val="B6D8D4"/>
                    </a:gs>
                    <a:gs pos="93000">
                      <a:srgbClr val="5AA69D"/>
                    </a:gs>
                  </a:gsLst>
                  <a:lin ang="5400000" scaled="1"/>
                </a:gradFill>
                <a:latin typeface="思源宋体 CN Heavy" pitchFamily="18" charset="-122"/>
                <a:ea typeface="思源宋体 CN Heavy" pitchFamily="18" charset="-122"/>
              </a:endParaRPr>
            </a:p>
          </p:txBody>
        </p:sp>
      </p:grpSp>
      <p:sp>
        <p:nvSpPr>
          <p:cNvPr id="41" name="TextBox 12"/>
          <p:cNvSpPr txBox="1"/>
          <p:nvPr/>
        </p:nvSpPr>
        <p:spPr>
          <a:xfrm>
            <a:off x="1372836" y="2407020"/>
            <a:ext cx="5743238" cy="3894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性    别：男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		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民    族： 汉族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just"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学    历： 本科	籍    贯： 云南昭通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just"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电    话：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17808700887	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邮    箱：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gongxi_gx@163.com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just"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政治面目：团员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	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专    业：计算机科学与技术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just">
              <a:lnSpc>
                <a:spcPct val="140000"/>
              </a:lnSpc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just">
              <a:lnSpc>
                <a:spcPct val="140000"/>
              </a:lnSpc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just">
              <a:lnSpc>
                <a:spcPct val="140000"/>
              </a:lnSpc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just">
              <a:lnSpc>
                <a:spcPct val="140000"/>
              </a:lnSpc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just">
              <a:lnSpc>
                <a:spcPct val="14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自我评价：在入职首月迅速掌握公司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whoami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内部框架及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XML/JS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联动机制，具备了独立交付业务模块的能力。实现了从后端逻辑、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Web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前端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(LayUI/AntV G6)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到移动端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(Uni-app)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、再到硬件交互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(RFID/PDA)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的全链路技术跨越。善于攻克技术难点，如解决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G6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流程图的跨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iframe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渲染、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Uni-app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与原生安卓的硬件插件封装等问题。成功参与了考勤智能体、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UID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小程序及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PDA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仓库管理系统三个核心项目的研发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0863038" y="5275632"/>
            <a:ext cx="382900" cy="382900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7669625" y="5346099"/>
            <a:ext cx="140934" cy="140934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593028" y="1794086"/>
            <a:ext cx="208027" cy="208027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252610" y="1943185"/>
            <a:ext cx="1741419" cy="322067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基本资料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1252610" y="4431715"/>
            <a:ext cx="1741419" cy="322067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自我评价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25" grpId="0" animBg="1"/>
      <p:bldP spid="26" grpId="0" animBg="1"/>
      <p:bldP spid="27" grpId="0" animBg="1"/>
      <p:bldP spid="3" grpId="0" animBg="1"/>
      <p:bldP spid="2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>
            <a:off x="2972736" y="236353"/>
            <a:ext cx="6464562" cy="6464562"/>
          </a:xfrm>
          <a:prstGeom prst="ellipse">
            <a:avLst/>
          </a:prstGeom>
          <a:noFill/>
          <a:ln>
            <a:solidFill>
              <a:srgbClr val="B6D8D4">
                <a:alpha val="73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616276" y="879893"/>
            <a:ext cx="5177482" cy="517748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rgbClr val="B6D8D4">
                  <a:alpha val="6000"/>
                </a:srgbClr>
              </a:gs>
              <a:gs pos="100000">
                <a:srgbClr val="B6D8D4">
                  <a:alpha val="58000"/>
                </a:srgbClr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50">
            <a:off x="-733657" y="3083970"/>
            <a:ext cx="7699833" cy="66449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50" flipH="1" flipV="1">
            <a:off x="5238209" y="-2865831"/>
            <a:ext cx="7699833" cy="66449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  <p:sp>
        <p:nvSpPr>
          <p:cNvPr id="16" name="椭圆 15"/>
          <p:cNvSpPr/>
          <p:nvPr/>
        </p:nvSpPr>
        <p:spPr>
          <a:xfrm>
            <a:off x="8660807" y="5842726"/>
            <a:ext cx="902853" cy="902853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287345" y="1654479"/>
            <a:ext cx="1016645" cy="1016645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080838" y="1910958"/>
            <a:ext cx="794672" cy="794672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774535" y="2705630"/>
            <a:ext cx="6852544" cy="119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工作历程回顾</a:t>
            </a:r>
            <a:endParaRPr lang="zh-CN" altLang="en-US" sz="54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740693" y="2122797"/>
            <a:ext cx="4920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3600">
                <a:gradFill>
                  <a:gsLst>
                    <a:gs pos="0">
                      <a:srgbClr val="B6D8D4"/>
                    </a:gs>
                    <a:gs pos="76000">
                      <a:srgbClr val="5AA69D"/>
                    </a:gs>
                  </a:gsLst>
                  <a:lin ang="5400000" scaled="0"/>
                </a:gra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PART 02</a:t>
            </a:r>
            <a:endParaRPr lang="en-US" altLang="zh-CN" sz="3600">
              <a:gradFill>
                <a:gsLst>
                  <a:gs pos="0">
                    <a:srgbClr val="B6D8D4"/>
                  </a:gs>
                  <a:gs pos="76000">
                    <a:srgbClr val="5AA69D"/>
                  </a:gs>
                </a:gsLst>
                <a:lin ang="5400000" scaled="0"/>
              </a:gra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999486" y="3929677"/>
            <a:ext cx="4402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this paper expounds  reasons 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it expounds the reasons for applying for this project combining with the actual situation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6036237" y="4796283"/>
            <a:ext cx="329140" cy="0"/>
          </a:xfrm>
          <a:prstGeom prst="line">
            <a:avLst/>
          </a:prstGeom>
          <a:ln w="57150">
            <a:solidFill>
              <a:srgbClr val="5AA69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75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25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7" fill="hold"/>
                                        <p:tgtEl>
                                          <p:spTgt spid="16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75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34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7" fill="hold"/>
                                        <p:tgtEl>
                                          <p:spTgt spid="17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75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43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7" fill="hold"/>
                                        <p:tgtEl>
                                          <p:spTgt spid="18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6" grpId="1" animBg="1"/>
      <p:bldP spid="16" grpId="2" animBg="1"/>
      <p:bldP spid="16" grpId="3" animBg="1"/>
      <p:bldP spid="17" grpId="0" animBg="1"/>
      <p:bldP spid="17" grpId="1" animBg="1"/>
      <p:bldP spid="17" grpId="2" animBg="1"/>
      <p:bldP spid="17" grpId="3" animBg="1"/>
      <p:bldP spid="18" grpId="0" animBg="1"/>
      <p:bldP spid="18" grpId="1" animBg="1"/>
      <p:bldP spid="18" grpId="2" animBg="1"/>
      <p:bldP spid="18" grpId="3" animBg="1"/>
      <p:bldP spid="19" grpId="0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320458" y="446099"/>
            <a:ext cx="5572519" cy="784032"/>
            <a:chOff x="1679798" y="438128"/>
            <a:chExt cx="5572519" cy="784032"/>
          </a:xfrm>
        </p:grpSpPr>
        <p:sp>
          <p:nvSpPr>
            <p:cNvPr id="6" name="文本框 5"/>
            <p:cNvSpPr txBox="1"/>
            <p:nvPr/>
          </p:nvSpPr>
          <p:spPr>
            <a:xfrm>
              <a:off x="2937434" y="438128"/>
              <a:ext cx="30572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>
                <a:defRPr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</a:defRPr>
              </a:lvl1pPr>
            </a:lstStyle>
            <a:p>
              <a:r>
                <a:rPr lang="zh-CN" altLang="en-US" dirty="0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工作历程四大阶段</a:t>
              </a:r>
              <a:endParaRPr lang="zh-CN" altLang="en-US" dirty="0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79798" y="977050"/>
              <a:ext cx="5572519" cy="245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en-US" altLang="zh-CN" sz="10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Report on the Four Key Stages of Career Development</a:t>
              </a:r>
              <a:endParaRPr lang="zh-CN" altLang="en-US" sz="10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</p:grpSp>
      <p:sp>
        <p:nvSpPr>
          <p:cNvPr id="5" name="Freeform 679"/>
          <p:cNvSpPr/>
          <p:nvPr/>
        </p:nvSpPr>
        <p:spPr bwMode="auto">
          <a:xfrm>
            <a:off x="2146091" y="3379541"/>
            <a:ext cx="293303" cy="564607"/>
          </a:xfrm>
          <a:custGeom>
            <a:avLst/>
            <a:gdLst>
              <a:gd name="T0" fmla="*/ 58 w 80"/>
              <a:gd name="T1" fmla="*/ 0 h 154"/>
              <a:gd name="T2" fmla="*/ 58 w 80"/>
              <a:gd name="T3" fmla="*/ 103 h 154"/>
              <a:gd name="T4" fmla="*/ 76 w 80"/>
              <a:gd name="T5" fmla="*/ 103 h 154"/>
              <a:gd name="T6" fmla="*/ 79 w 80"/>
              <a:gd name="T7" fmla="*/ 105 h 154"/>
              <a:gd name="T8" fmla="*/ 79 w 80"/>
              <a:gd name="T9" fmla="*/ 109 h 154"/>
              <a:gd name="T10" fmla="*/ 40 w 80"/>
              <a:gd name="T11" fmla="*/ 154 h 154"/>
              <a:gd name="T12" fmla="*/ 1 w 80"/>
              <a:gd name="T13" fmla="*/ 109 h 154"/>
              <a:gd name="T14" fmla="*/ 1 w 80"/>
              <a:gd name="T15" fmla="*/ 105 h 154"/>
              <a:gd name="T16" fmla="*/ 4 w 80"/>
              <a:gd name="T17" fmla="*/ 103 h 154"/>
              <a:gd name="T18" fmla="*/ 22 w 80"/>
              <a:gd name="T19" fmla="*/ 103 h 154"/>
              <a:gd name="T20" fmla="*/ 22 w 80"/>
              <a:gd name="T21" fmla="*/ 0 h 154"/>
              <a:gd name="T22" fmla="*/ 58 w 80"/>
              <a:gd name="T23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0" h="154">
                <a:moveTo>
                  <a:pt x="58" y="0"/>
                </a:moveTo>
                <a:cubicBezTo>
                  <a:pt x="58" y="103"/>
                  <a:pt x="58" y="103"/>
                  <a:pt x="58" y="103"/>
                </a:cubicBezTo>
                <a:cubicBezTo>
                  <a:pt x="76" y="103"/>
                  <a:pt x="76" y="103"/>
                  <a:pt x="76" y="103"/>
                </a:cubicBezTo>
                <a:cubicBezTo>
                  <a:pt x="77" y="103"/>
                  <a:pt x="79" y="104"/>
                  <a:pt x="79" y="105"/>
                </a:cubicBezTo>
                <a:cubicBezTo>
                  <a:pt x="80" y="107"/>
                  <a:pt x="80" y="108"/>
                  <a:pt x="79" y="109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1" y="109"/>
                  <a:pt x="1" y="109"/>
                  <a:pt x="1" y="109"/>
                </a:cubicBezTo>
                <a:cubicBezTo>
                  <a:pt x="0" y="108"/>
                  <a:pt x="0" y="107"/>
                  <a:pt x="1" y="105"/>
                </a:cubicBezTo>
                <a:cubicBezTo>
                  <a:pt x="1" y="104"/>
                  <a:pt x="3" y="103"/>
                  <a:pt x="4" y="103"/>
                </a:cubicBezTo>
                <a:cubicBezTo>
                  <a:pt x="22" y="103"/>
                  <a:pt x="22" y="103"/>
                  <a:pt x="22" y="103"/>
                </a:cubicBezTo>
                <a:cubicBezTo>
                  <a:pt x="22" y="0"/>
                  <a:pt x="22" y="0"/>
                  <a:pt x="22" y="0"/>
                </a:cubicBezTo>
                <a:lnTo>
                  <a:pt x="58" y="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8" name="Freeform 681"/>
          <p:cNvSpPr/>
          <p:nvPr/>
        </p:nvSpPr>
        <p:spPr bwMode="auto">
          <a:xfrm>
            <a:off x="1460494" y="1909362"/>
            <a:ext cx="1664493" cy="1657159"/>
          </a:xfrm>
          <a:custGeom>
            <a:avLst/>
            <a:gdLst>
              <a:gd name="T0" fmla="*/ 454 w 454"/>
              <a:gd name="T1" fmla="*/ 227 h 452"/>
              <a:gd name="T2" fmla="*/ 258 w 454"/>
              <a:gd name="T3" fmla="*/ 452 h 452"/>
              <a:gd name="T4" fmla="*/ 258 w 454"/>
              <a:gd name="T5" fmla="*/ 434 h 452"/>
              <a:gd name="T6" fmla="*/ 227 w 454"/>
              <a:gd name="T7" fmla="*/ 403 h 452"/>
              <a:gd name="T8" fmla="*/ 197 w 454"/>
              <a:gd name="T9" fmla="*/ 434 h 452"/>
              <a:gd name="T10" fmla="*/ 197 w 454"/>
              <a:gd name="T11" fmla="*/ 452 h 452"/>
              <a:gd name="T12" fmla="*/ 0 w 454"/>
              <a:gd name="T13" fmla="*/ 227 h 452"/>
              <a:gd name="T14" fmla="*/ 227 w 454"/>
              <a:gd name="T15" fmla="*/ 0 h 452"/>
              <a:gd name="T16" fmla="*/ 454 w 454"/>
              <a:gd name="T17" fmla="*/ 227 h 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2" h="452">
                <a:moveTo>
                  <a:pt x="454" y="227"/>
                </a:moveTo>
                <a:cubicBezTo>
                  <a:pt x="454" y="342"/>
                  <a:pt x="368" y="437"/>
                  <a:pt x="258" y="452"/>
                </a:cubicBezTo>
                <a:cubicBezTo>
                  <a:pt x="258" y="434"/>
                  <a:pt x="258" y="434"/>
                  <a:pt x="258" y="434"/>
                </a:cubicBezTo>
                <a:cubicBezTo>
                  <a:pt x="258" y="417"/>
                  <a:pt x="244" y="403"/>
                  <a:pt x="227" y="403"/>
                </a:cubicBezTo>
                <a:cubicBezTo>
                  <a:pt x="210" y="403"/>
                  <a:pt x="197" y="417"/>
                  <a:pt x="197" y="434"/>
                </a:cubicBezTo>
                <a:cubicBezTo>
                  <a:pt x="197" y="452"/>
                  <a:pt x="197" y="452"/>
                  <a:pt x="197" y="452"/>
                </a:cubicBezTo>
                <a:cubicBezTo>
                  <a:pt x="86" y="437"/>
                  <a:pt x="0" y="342"/>
                  <a:pt x="0" y="227"/>
                </a:cubicBezTo>
                <a:cubicBezTo>
                  <a:pt x="0" y="102"/>
                  <a:pt x="102" y="0"/>
                  <a:pt x="227" y="0"/>
                </a:cubicBezTo>
                <a:cubicBezTo>
                  <a:pt x="352" y="0"/>
                  <a:pt x="454" y="102"/>
                  <a:pt x="454" y="227"/>
                </a:cubicBezTo>
                <a:close/>
              </a:path>
            </a:pathLst>
          </a:cu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01600" dir="2700000" algn="tl" rotWithShape="0">
              <a:schemeClr val="dk1">
                <a:lumMod val="10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9" name="Freeform 682"/>
          <p:cNvSpPr/>
          <p:nvPr/>
        </p:nvSpPr>
        <p:spPr bwMode="auto">
          <a:xfrm>
            <a:off x="4637558" y="3379541"/>
            <a:ext cx="293303" cy="564607"/>
          </a:xfrm>
          <a:custGeom>
            <a:avLst/>
            <a:gdLst>
              <a:gd name="T0" fmla="*/ 58 w 80"/>
              <a:gd name="T1" fmla="*/ 0 h 154"/>
              <a:gd name="T2" fmla="*/ 58 w 80"/>
              <a:gd name="T3" fmla="*/ 103 h 154"/>
              <a:gd name="T4" fmla="*/ 75 w 80"/>
              <a:gd name="T5" fmla="*/ 103 h 154"/>
              <a:gd name="T6" fmla="*/ 79 w 80"/>
              <a:gd name="T7" fmla="*/ 105 h 154"/>
              <a:gd name="T8" fmla="*/ 78 w 80"/>
              <a:gd name="T9" fmla="*/ 109 h 154"/>
              <a:gd name="T10" fmla="*/ 40 w 80"/>
              <a:gd name="T11" fmla="*/ 154 h 154"/>
              <a:gd name="T12" fmla="*/ 1 w 80"/>
              <a:gd name="T13" fmla="*/ 109 h 154"/>
              <a:gd name="T14" fmla="*/ 0 w 80"/>
              <a:gd name="T15" fmla="*/ 105 h 154"/>
              <a:gd name="T16" fmla="*/ 4 w 80"/>
              <a:gd name="T17" fmla="*/ 103 h 154"/>
              <a:gd name="T18" fmla="*/ 22 w 80"/>
              <a:gd name="T19" fmla="*/ 103 h 154"/>
              <a:gd name="T20" fmla="*/ 22 w 80"/>
              <a:gd name="T21" fmla="*/ 0 h 154"/>
              <a:gd name="T22" fmla="*/ 58 w 80"/>
              <a:gd name="T23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0" h="154">
                <a:moveTo>
                  <a:pt x="58" y="0"/>
                </a:moveTo>
                <a:cubicBezTo>
                  <a:pt x="58" y="103"/>
                  <a:pt x="58" y="103"/>
                  <a:pt x="58" y="103"/>
                </a:cubicBezTo>
                <a:cubicBezTo>
                  <a:pt x="75" y="103"/>
                  <a:pt x="75" y="103"/>
                  <a:pt x="75" y="103"/>
                </a:cubicBezTo>
                <a:cubicBezTo>
                  <a:pt x="77" y="103"/>
                  <a:pt x="78" y="104"/>
                  <a:pt x="79" y="105"/>
                </a:cubicBezTo>
                <a:cubicBezTo>
                  <a:pt x="80" y="107"/>
                  <a:pt x="79" y="108"/>
                  <a:pt x="78" y="109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1" y="109"/>
                  <a:pt x="1" y="109"/>
                  <a:pt x="1" y="109"/>
                </a:cubicBezTo>
                <a:cubicBezTo>
                  <a:pt x="0" y="108"/>
                  <a:pt x="0" y="107"/>
                  <a:pt x="0" y="105"/>
                </a:cubicBezTo>
                <a:cubicBezTo>
                  <a:pt x="1" y="104"/>
                  <a:pt x="2" y="103"/>
                  <a:pt x="4" y="103"/>
                </a:cubicBezTo>
                <a:cubicBezTo>
                  <a:pt x="22" y="103"/>
                  <a:pt x="22" y="103"/>
                  <a:pt x="22" y="103"/>
                </a:cubicBezTo>
                <a:cubicBezTo>
                  <a:pt x="22" y="0"/>
                  <a:pt x="22" y="0"/>
                  <a:pt x="22" y="0"/>
                </a:cubicBezTo>
                <a:lnTo>
                  <a:pt x="58" y="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0" name="Freeform 684"/>
          <p:cNvSpPr/>
          <p:nvPr/>
        </p:nvSpPr>
        <p:spPr bwMode="auto">
          <a:xfrm>
            <a:off x="3953796" y="1909362"/>
            <a:ext cx="1660826" cy="1657159"/>
          </a:xfrm>
          <a:custGeom>
            <a:avLst/>
            <a:gdLst>
              <a:gd name="T0" fmla="*/ 453 w 453"/>
              <a:gd name="T1" fmla="*/ 227 h 452"/>
              <a:gd name="T2" fmla="*/ 257 w 453"/>
              <a:gd name="T3" fmla="*/ 452 h 452"/>
              <a:gd name="T4" fmla="*/ 257 w 453"/>
              <a:gd name="T5" fmla="*/ 434 h 452"/>
              <a:gd name="T6" fmla="*/ 227 w 453"/>
              <a:gd name="T7" fmla="*/ 403 h 452"/>
              <a:gd name="T8" fmla="*/ 196 w 453"/>
              <a:gd name="T9" fmla="*/ 434 h 452"/>
              <a:gd name="T10" fmla="*/ 196 w 453"/>
              <a:gd name="T11" fmla="*/ 452 h 452"/>
              <a:gd name="T12" fmla="*/ 0 w 453"/>
              <a:gd name="T13" fmla="*/ 227 h 452"/>
              <a:gd name="T14" fmla="*/ 227 w 453"/>
              <a:gd name="T15" fmla="*/ 0 h 452"/>
              <a:gd name="T16" fmla="*/ 453 w 453"/>
              <a:gd name="T17" fmla="*/ 227 h 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2" h="452">
                <a:moveTo>
                  <a:pt x="453" y="227"/>
                </a:moveTo>
                <a:cubicBezTo>
                  <a:pt x="453" y="342"/>
                  <a:pt x="368" y="437"/>
                  <a:pt x="257" y="452"/>
                </a:cubicBezTo>
                <a:cubicBezTo>
                  <a:pt x="257" y="434"/>
                  <a:pt x="257" y="434"/>
                  <a:pt x="257" y="434"/>
                </a:cubicBezTo>
                <a:cubicBezTo>
                  <a:pt x="257" y="417"/>
                  <a:pt x="243" y="403"/>
                  <a:pt x="227" y="403"/>
                </a:cubicBezTo>
                <a:cubicBezTo>
                  <a:pt x="210" y="403"/>
                  <a:pt x="196" y="417"/>
                  <a:pt x="196" y="434"/>
                </a:cubicBezTo>
                <a:cubicBezTo>
                  <a:pt x="196" y="452"/>
                  <a:pt x="196" y="452"/>
                  <a:pt x="196" y="452"/>
                </a:cubicBezTo>
                <a:cubicBezTo>
                  <a:pt x="85" y="437"/>
                  <a:pt x="0" y="342"/>
                  <a:pt x="0" y="227"/>
                </a:cubicBezTo>
                <a:cubicBezTo>
                  <a:pt x="0" y="102"/>
                  <a:pt x="101" y="0"/>
                  <a:pt x="227" y="0"/>
                </a:cubicBezTo>
                <a:cubicBezTo>
                  <a:pt x="352" y="0"/>
                  <a:pt x="453" y="102"/>
                  <a:pt x="453" y="227"/>
                </a:cubicBezTo>
                <a:close/>
              </a:path>
            </a:pathLst>
          </a:cu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01600" dir="2700000" algn="tl" rotWithShape="0">
              <a:schemeClr val="dk1">
                <a:lumMod val="10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1" name="Freeform 685"/>
          <p:cNvSpPr/>
          <p:nvPr/>
        </p:nvSpPr>
        <p:spPr bwMode="auto">
          <a:xfrm>
            <a:off x="7103553" y="3379541"/>
            <a:ext cx="289637" cy="564607"/>
          </a:xfrm>
          <a:custGeom>
            <a:avLst/>
            <a:gdLst>
              <a:gd name="T0" fmla="*/ 57 w 79"/>
              <a:gd name="T1" fmla="*/ 0 h 154"/>
              <a:gd name="T2" fmla="*/ 57 w 79"/>
              <a:gd name="T3" fmla="*/ 103 h 154"/>
              <a:gd name="T4" fmla="*/ 75 w 79"/>
              <a:gd name="T5" fmla="*/ 103 h 154"/>
              <a:gd name="T6" fmla="*/ 79 w 79"/>
              <a:gd name="T7" fmla="*/ 105 h 154"/>
              <a:gd name="T8" fmla="*/ 78 w 79"/>
              <a:gd name="T9" fmla="*/ 109 h 154"/>
              <a:gd name="T10" fmla="*/ 39 w 79"/>
              <a:gd name="T11" fmla="*/ 154 h 154"/>
              <a:gd name="T12" fmla="*/ 1 w 79"/>
              <a:gd name="T13" fmla="*/ 109 h 154"/>
              <a:gd name="T14" fmla="*/ 0 w 79"/>
              <a:gd name="T15" fmla="*/ 105 h 154"/>
              <a:gd name="T16" fmla="*/ 4 w 79"/>
              <a:gd name="T17" fmla="*/ 103 h 154"/>
              <a:gd name="T18" fmla="*/ 21 w 79"/>
              <a:gd name="T19" fmla="*/ 103 h 154"/>
              <a:gd name="T20" fmla="*/ 21 w 79"/>
              <a:gd name="T21" fmla="*/ 0 h 154"/>
              <a:gd name="T22" fmla="*/ 57 w 79"/>
              <a:gd name="T23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9" h="154">
                <a:moveTo>
                  <a:pt x="57" y="0"/>
                </a:moveTo>
                <a:cubicBezTo>
                  <a:pt x="57" y="103"/>
                  <a:pt x="57" y="103"/>
                  <a:pt x="57" y="103"/>
                </a:cubicBezTo>
                <a:cubicBezTo>
                  <a:pt x="75" y="103"/>
                  <a:pt x="75" y="103"/>
                  <a:pt x="75" y="103"/>
                </a:cubicBezTo>
                <a:cubicBezTo>
                  <a:pt x="77" y="103"/>
                  <a:pt x="78" y="104"/>
                  <a:pt x="79" y="105"/>
                </a:cubicBezTo>
                <a:cubicBezTo>
                  <a:pt x="79" y="107"/>
                  <a:pt x="79" y="108"/>
                  <a:pt x="78" y="109"/>
                </a:cubicBezTo>
                <a:cubicBezTo>
                  <a:pt x="39" y="154"/>
                  <a:pt x="39" y="154"/>
                  <a:pt x="39" y="154"/>
                </a:cubicBezTo>
                <a:cubicBezTo>
                  <a:pt x="1" y="109"/>
                  <a:pt x="1" y="109"/>
                  <a:pt x="1" y="109"/>
                </a:cubicBezTo>
                <a:cubicBezTo>
                  <a:pt x="0" y="108"/>
                  <a:pt x="0" y="107"/>
                  <a:pt x="0" y="105"/>
                </a:cubicBezTo>
                <a:cubicBezTo>
                  <a:pt x="1" y="104"/>
                  <a:pt x="2" y="103"/>
                  <a:pt x="4" y="103"/>
                </a:cubicBezTo>
                <a:cubicBezTo>
                  <a:pt x="21" y="103"/>
                  <a:pt x="21" y="103"/>
                  <a:pt x="21" y="103"/>
                </a:cubicBezTo>
                <a:cubicBezTo>
                  <a:pt x="21" y="0"/>
                  <a:pt x="21" y="0"/>
                  <a:pt x="21" y="0"/>
                </a:cubicBezTo>
                <a:lnTo>
                  <a:pt x="57" y="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2" name="Freeform 687"/>
          <p:cNvSpPr/>
          <p:nvPr/>
        </p:nvSpPr>
        <p:spPr bwMode="auto">
          <a:xfrm>
            <a:off x="6417960" y="1909362"/>
            <a:ext cx="1660826" cy="1657159"/>
          </a:xfrm>
          <a:custGeom>
            <a:avLst/>
            <a:gdLst>
              <a:gd name="T0" fmla="*/ 453 w 453"/>
              <a:gd name="T1" fmla="*/ 227 h 452"/>
              <a:gd name="T2" fmla="*/ 257 w 453"/>
              <a:gd name="T3" fmla="*/ 452 h 452"/>
              <a:gd name="T4" fmla="*/ 257 w 453"/>
              <a:gd name="T5" fmla="*/ 434 h 452"/>
              <a:gd name="T6" fmla="*/ 226 w 453"/>
              <a:gd name="T7" fmla="*/ 403 h 452"/>
              <a:gd name="T8" fmla="*/ 196 w 453"/>
              <a:gd name="T9" fmla="*/ 434 h 452"/>
              <a:gd name="T10" fmla="*/ 196 w 453"/>
              <a:gd name="T11" fmla="*/ 452 h 452"/>
              <a:gd name="T12" fmla="*/ 0 w 453"/>
              <a:gd name="T13" fmla="*/ 227 h 452"/>
              <a:gd name="T14" fmla="*/ 226 w 453"/>
              <a:gd name="T15" fmla="*/ 0 h 452"/>
              <a:gd name="T16" fmla="*/ 453 w 453"/>
              <a:gd name="T17" fmla="*/ 227 h 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2" h="452">
                <a:moveTo>
                  <a:pt x="453" y="227"/>
                </a:moveTo>
                <a:cubicBezTo>
                  <a:pt x="453" y="342"/>
                  <a:pt x="368" y="437"/>
                  <a:pt x="257" y="452"/>
                </a:cubicBezTo>
                <a:cubicBezTo>
                  <a:pt x="257" y="434"/>
                  <a:pt x="257" y="434"/>
                  <a:pt x="257" y="434"/>
                </a:cubicBezTo>
                <a:cubicBezTo>
                  <a:pt x="257" y="417"/>
                  <a:pt x="243" y="403"/>
                  <a:pt x="226" y="403"/>
                </a:cubicBezTo>
                <a:cubicBezTo>
                  <a:pt x="209" y="403"/>
                  <a:pt x="196" y="417"/>
                  <a:pt x="196" y="434"/>
                </a:cubicBezTo>
                <a:cubicBezTo>
                  <a:pt x="196" y="452"/>
                  <a:pt x="196" y="452"/>
                  <a:pt x="196" y="452"/>
                </a:cubicBezTo>
                <a:cubicBezTo>
                  <a:pt x="85" y="437"/>
                  <a:pt x="0" y="342"/>
                  <a:pt x="0" y="227"/>
                </a:cubicBezTo>
                <a:cubicBezTo>
                  <a:pt x="0" y="102"/>
                  <a:pt x="101" y="0"/>
                  <a:pt x="226" y="0"/>
                </a:cubicBezTo>
                <a:cubicBezTo>
                  <a:pt x="352" y="0"/>
                  <a:pt x="453" y="102"/>
                  <a:pt x="453" y="227"/>
                </a:cubicBezTo>
                <a:close/>
              </a:path>
            </a:pathLst>
          </a:cu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01600" dir="2700000" algn="tl" rotWithShape="0">
              <a:schemeClr val="dk1">
                <a:lumMod val="10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3" name="Freeform 688"/>
          <p:cNvSpPr/>
          <p:nvPr/>
        </p:nvSpPr>
        <p:spPr bwMode="auto">
          <a:xfrm>
            <a:off x="9593189" y="3379541"/>
            <a:ext cx="293303" cy="564607"/>
          </a:xfrm>
          <a:custGeom>
            <a:avLst/>
            <a:gdLst>
              <a:gd name="T0" fmla="*/ 58 w 80"/>
              <a:gd name="T1" fmla="*/ 0 h 154"/>
              <a:gd name="T2" fmla="*/ 58 w 80"/>
              <a:gd name="T3" fmla="*/ 103 h 154"/>
              <a:gd name="T4" fmla="*/ 76 w 80"/>
              <a:gd name="T5" fmla="*/ 103 h 154"/>
              <a:gd name="T6" fmla="*/ 79 w 80"/>
              <a:gd name="T7" fmla="*/ 105 h 154"/>
              <a:gd name="T8" fmla="*/ 79 w 80"/>
              <a:gd name="T9" fmla="*/ 109 h 154"/>
              <a:gd name="T10" fmla="*/ 40 w 80"/>
              <a:gd name="T11" fmla="*/ 154 h 154"/>
              <a:gd name="T12" fmla="*/ 1 w 80"/>
              <a:gd name="T13" fmla="*/ 109 h 154"/>
              <a:gd name="T14" fmla="*/ 1 w 80"/>
              <a:gd name="T15" fmla="*/ 105 h 154"/>
              <a:gd name="T16" fmla="*/ 4 w 80"/>
              <a:gd name="T17" fmla="*/ 103 h 154"/>
              <a:gd name="T18" fmla="*/ 22 w 80"/>
              <a:gd name="T19" fmla="*/ 103 h 154"/>
              <a:gd name="T20" fmla="*/ 22 w 80"/>
              <a:gd name="T21" fmla="*/ 0 h 154"/>
              <a:gd name="T22" fmla="*/ 58 w 80"/>
              <a:gd name="T23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0" h="154">
                <a:moveTo>
                  <a:pt x="58" y="0"/>
                </a:moveTo>
                <a:cubicBezTo>
                  <a:pt x="58" y="103"/>
                  <a:pt x="58" y="103"/>
                  <a:pt x="58" y="103"/>
                </a:cubicBezTo>
                <a:cubicBezTo>
                  <a:pt x="76" y="103"/>
                  <a:pt x="76" y="103"/>
                  <a:pt x="76" y="103"/>
                </a:cubicBezTo>
                <a:cubicBezTo>
                  <a:pt x="77" y="103"/>
                  <a:pt x="79" y="104"/>
                  <a:pt x="79" y="105"/>
                </a:cubicBezTo>
                <a:cubicBezTo>
                  <a:pt x="80" y="107"/>
                  <a:pt x="80" y="108"/>
                  <a:pt x="79" y="109"/>
                </a:cubicBezTo>
                <a:cubicBezTo>
                  <a:pt x="40" y="154"/>
                  <a:pt x="40" y="154"/>
                  <a:pt x="40" y="154"/>
                </a:cubicBezTo>
                <a:cubicBezTo>
                  <a:pt x="1" y="109"/>
                  <a:pt x="1" y="109"/>
                  <a:pt x="1" y="109"/>
                </a:cubicBezTo>
                <a:cubicBezTo>
                  <a:pt x="0" y="108"/>
                  <a:pt x="0" y="107"/>
                  <a:pt x="1" y="105"/>
                </a:cubicBezTo>
                <a:cubicBezTo>
                  <a:pt x="1" y="104"/>
                  <a:pt x="3" y="103"/>
                  <a:pt x="4" y="103"/>
                </a:cubicBezTo>
                <a:cubicBezTo>
                  <a:pt x="22" y="103"/>
                  <a:pt x="22" y="103"/>
                  <a:pt x="22" y="103"/>
                </a:cubicBezTo>
                <a:cubicBezTo>
                  <a:pt x="22" y="0"/>
                  <a:pt x="22" y="0"/>
                  <a:pt x="22" y="0"/>
                </a:cubicBezTo>
                <a:lnTo>
                  <a:pt x="58" y="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4" name="Freeform 690"/>
          <p:cNvSpPr/>
          <p:nvPr/>
        </p:nvSpPr>
        <p:spPr bwMode="auto">
          <a:xfrm>
            <a:off x="8908512" y="1909362"/>
            <a:ext cx="1662657" cy="1657159"/>
          </a:xfrm>
          <a:custGeom>
            <a:avLst/>
            <a:gdLst>
              <a:gd name="T0" fmla="*/ 454 w 454"/>
              <a:gd name="T1" fmla="*/ 227 h 452"/>
              <a:gd name="T2" fmla="*/ 257 w 454"/>
              <a:gd name="T3" fmla="*/ 452 h 452"/>
              <a:gd name="T4" fmla="*/ 257 w 454"/>
              <a:gd name="T5" fmla="*/ 434 h 452"/>
              <a:gd name="T6" fmla="*/ 227 w 454"/>
              <a:gd name="T7" fmla="*/ 403 h 452"/>
              <a:gd name="T8" fmla="*/ 196 w 454"/>
              <a:gd name="T9" fmla="*/ 434 h 452"/>
              <a:gd name="T10" fmla="*/ 196 w 454"/>
              <a:gd name="T11" fmla="*/ 452 h 452"/>
              <a:gd name="T12" fmla="*/ 0 w 454"/>
              <a:gd name="T13" fmla="*/ 227 h 452"/>
              <a:gd name="T14" fmla="*/ 227 w 454"/>
              <a:gd name="T15" fmla="*/ 0 h 452"/>
              <a:gd name="T16" fmla="*/ 454 w 454"/>
              <a:gd name="T17" fmla="*/ 227 h 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2" h="452">
                <a:moveTo>
                  <a:pt x="454" y="227"/>
                </a:moveTo>
                <a:cubicBezTo>
                  <a:pt x="454" y="342"/>
                  <a:pt x="368" y="437"/>
                  <a:pt x="257" y="452"/>
                </a:cubicBezTo>
                <a:cubicBezTo>
                  <a:pt x="257" y="434"/>
                  <a:pt x="257" y="434"/>
                  <a:pt x="257" y="434"/>
                </a:cubicBezTo>
                <a:cubicBezTo>
                  <a:pt x="257" y="417"/>
                  <a:pt x="244" y="403"/>
                  <a:pt x="227" y="403"/>
                </a:cubicBezTo>
                <a:cubicBezTo>
                  <a:pt x="210" y="403"/>
                  <a:pt x="196" y="417"/>
                  <a:pt x="196" y="434"/>
                </a:cubicBezTo>
                <a:cubicBezTo>
                  <a:pt x="196" y="452"/>
                  <a:pt x="196" y="452"/>
                  <a:pt x="196" y="452"/>
                </a:cubicBezTo>
                <a:cubicBezTo>
                  <a:pt x="86" y="437"/>
                  <a:pt x="0" y="342"/>
                  <a:pt x="0" y="227"/>
                </a:cubicBezTo>
                <a:cubicBezTo>
                  <a:pt x="0" y="102"/>
                  <a:pt x="102" y="0"/>
                  <a:pt x="227" y="0"/>
                </a:cubicBezTo>
                <a:cubicBezTo>
                  <a:pt x="352" y="0"/>
                  <a:pt x="454" y="102"/>
                  <a:pt x="454" y="227"/>
                </a:cubicBezTo>
                <a:close/>
              </a:path>
            </a:pathLst>
          </a:cu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01600" dir="2700000" algn="tl" rotWithShape="0">
              <a:schemeClr val="dk1">
                <a:lumMod val="10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48548" y="2275840"/>
            <a:ext cx="8883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OPTION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6" name="Shape 17"/>
          <p:cNvSpPr txBox="1"/>
          <p:nvPr/>
        </p:nvSpPr>
        <p:spPr>
          <a:xfrm>
            <a:off x="1900340" y="2401040"/>
            <a:ext cx="784806" cy="652672"/>
          </a:xfrm>
          <a:prstGeom prst="rect">
            <a:avLst/>
          </a:prstGeom>
        </p:spPr>
        <p:txBody>
          <a:bodyPr wrap="square" lIns="0" tIns="0" rIns="0" bIns="0" anchor="b" anchorCtr="0">
            <a:noAutofit/>
          </a:bodyPr>
          <a:lstStyle>
            <a:lvl1pPr marL="171450" indent="-17145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3600" kern="1200" spc="-15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01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340016" y="2275840"/>
            <a:ext cx="8883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OPTION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8" name="Shape 17"/>
          <p:cNvSpPr txBox="1"/>
          <p:nvPr/>
        </p:nvSpPr>
        <p:spPr>
          <a:xfrm>
            <a:off x="4391807" y="2401040"/>
            <a:ext cx="784806" cy="652672"/>
          </a:xfrm>
          <a:prstGeom prst="rect">
            <a:avLst/>
          </a:prstGeom>
        </p:spPr>
        <p:txBody>
          <a:bodyPr wrap="square" lIns="0" tIns="0" rIns="0" bIns="0" anchor="b" anchorCtr="0">
            <a:noAutofit/>
          </a:bodyPr>
          <a:lstStyle>
            <a:lvl1pPr marL="171450" indent="-17145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3600" kern="1200" spc="-15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02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804180" y="2275840"/>
            <a:ext cx="8883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OPTION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0" name="Shape 17"/>
          <p:cNvSpPr txBox="1"/>
          <p:nvPr/>
        </p:nvSpPr>
        <p:spPr>
          <a:xfrm>
            <a:off x="6855971" y="2401040"/>
            <a:ext cx="784806" cy="652672"/>
          </a:xfrm>
          <a:prstGeom prst="rect">
            <a:avLst/>
          </a:prstGeom>
        </p:spPr>
        <p:txBody>
          <a:bodyPr wrap="square" lIns="0" tIns="0" rIns="0" bIns="0" anchor="b" anchorCtr="0">
            <a:noAutofit/>
          </a:bodyPr>
          <a:lstStyle>
            <a:lvl1pPr marL="171450" indent="-17145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3600" kern="1200" spc="-15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03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9295647" y="2275840"/>
            <a:ext cx="8883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OPTION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2" name="Shape 17"/>
          <p:cNvSpPr txBox="1"/>
          <p:nvPr/>
        </p:nvSpPr>
        <p:spPr>
          <a:xfrm>
            <a:off x="9347437" y="2401040"/>
            <a:ext cx="784806" cy="652672"/>
          </a:xfrm>
          <a:prstGeom prst="rect">
            <a:avLst/>
          </a:prstGeom>
        </p:spPr>
        <p:txBody>
          <a:bodyPr wrap="square" lIns="0" tIns="0" rIns="0" bIns="0" anchor="b" anchorCtr="0">
            <a:noAutofit/>
          </a:bodyPr>
          <a:lstStyle>
            <a:lvl1pPr marL="171450" indent="-171450" algn="l" defTabSz="6858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3600" kern="1200" spc="-15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04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05831" y="4233292"/>
            <a:ext cx="2141932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基础框架学习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(7-8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月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)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4" name="TextBox 25"/>
          <p:cNvSpPr txBox="1"/>
          <p:nvPr/>
        </p:nvSpPr>
        <p:spPr>
          <a:xfrm>
            <a:off x="1342581" y="4579837"/>
            <a:ext cx="1954932" cy="1680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defTabSz="913765">
              <a:lnSpc>
                <a:spcPct val="150000"/>
              </a:lnSpc>
              <a:buFont typeface="+mj-lt"/>
              <a:buAutoNum type="arabicPeriod"/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掌握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whoami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框架基础架构与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XML/JS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联动机制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indent="-228600" defTabSz="913765">
              <a:lnSpc>
                <a:spcPct val="150000"/>
              </a:lnSpc>
              <a:buFont typeface="+mj-lt"/>
              <a:buAutoNum type="arabicPeriod"/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熟练使用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LayUI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框架进行页面开发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indent="-228600" defTabSz="913765">
              <a:lnSpc>
                <a:spcPct val="150000"/>
              </a:lnSpc>
              <a:buFont typeface="+mj-lt"/>
              <a:buAutoNum type="arabicPeriod"/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深入理解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LayuiTable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消息类型机制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indent="-228600" defTabSz="913765">
              <a:lnSpc>
                <a:spcPct val="150000"/>
              </a:lnSpc>
              <a:buFont typeface="+mj-lt"/>
              <a:buAutoNum type="arabicPeriod"/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掌握系统权限和路由配置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5" name="TextBox 22"/>
          <p:cNvSpPr txBox="1"/>
          <p:nvPr/>
        </p:nvSpPr>
        <p:spPr>
          <a:xfrm>
            <a:off x="3740547" y="4269907"/>
            <a:ext cx="2141932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业务功能开发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(8-9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月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)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34048" y="4579837"/>
            <a:ext cx="1954932" cy="1450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defTabSz="913765">
              <a:lnSpc>
                <a:spcPct val="150000"/>
              </a:lnSpc>
              <a:buFont typeface="+mj-lt"/>
              <a:buAutoNum type="arabicPeriod"/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完成智能体管理系统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CRUD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功能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indent="-228600" defTabSz="913765">
              <a:lnSpc>
                <a:spcPct val="150000"/>
              </a:lnSpc>
              <a:buFont typeface="+mj-lt"/>
              <a:buAutoNum type="arabicPeriod"/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基于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AntV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 G6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实现流程图可视化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indent="-228600" defTabSz="913765">
              <a:lnSpc>
                <a:spcPct val="150000"/>
              </a:lnSpc>
              <a:buFont typeface="+mj-lt"/>
              <a:buAutoNum type="arabicPeriod"/>
              <a:defRPr/>
            </a:pP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设计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并实现数据插件管理系统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7" name="TextBox 22"/>
          <p:cNvSpPr txBox="1"/>
          <p:nvPr/>
        </p:nvSpPr>
        <p:spPr>
          <a:xfrm>
            <a:off x="6275243" y="4269907"/>
            <a:ext cx="200086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移动端开发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(9-10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月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)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8" name="TextBox 25"/>
          <p:cNvSpPr txBox="1"/>
          <p:nvPr/>
        </p:nvSpPr>
        <p:spPr>
          <a:xfrm>
            <a:off x="6298212" y="4579837"/>
            <a:ext cx="1954932" cy="78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l" defTabSz="913765">
              <a:lnSpc>
                <a:spcPct val="150000"/>
              </a:lnSpc>
              <a:buAutoNum type="arabicPeriod"/>
              <a:defRPr/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UID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小程序开发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indent="-228600" algn="l" defTabSz="913765">
              <a:lnSpc>
                <a:spcPct val="150000"/>
              </a:lnSpc>
              <a:buAutoNum type="arabicPeriod"/>
              <a:defRPr/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H5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页面适配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indent="-228600" algn="l" defTabSz="913765">
              <a:lnSpc>
                <a:spcPct val="150000"/>
              </a:lnSpc>
              <a:buAutoNum type="arabicPeriod"/>
              <a:defRPr/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考勤插件体系重构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9" name="TextBox 22"/>
          <p:cNvSpPr txBox="1"/>
          <p:nvPr/>
        </p:nvSpPr>
        <p:spPr>
          <a:xfrm>
            <a:off x="8850068" y="4269907"/>
            <a:ext cx="1834155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硬件对接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(10-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至今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)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30" name="TextBox 25"/>
          <p:cNvSpPr txBox="1"/>
          <p:nvPr/>
        </p:nvSpPr>
        <p:spPr>
          <a:xfrm>
            <a:off x="8789679" y="4579837"/>
            <a:ext cx="1954932" cy="78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l" defTabSz="913765">
              <a:lnSpc>
                <a:spcPct val="150000"/>
              </a:lnSpc>
              <a:buAutoNum type="arabicPeriod"/>
              <a:defRPr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RFID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技术学习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indent="-228600" algn="l" defTabSz="913765">
              <a:lnSpc>
                <a:spcPct val="150000"/>
              </a:lnSpc>
              <a:buAutoNum type="arabicPeriod"/>
              <a:defRPr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UHF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插件开发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indent="-228600" algn="l" defTabSz="913765">
              <a:lnSpc>
                <a:spcPct val="150000"/>
              </a:lnSpc>
              <a:buAutoNum type="arabicPeriod"/>
              <a:defRPr/>
            </a:pP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PDA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仓库管理系统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>
            <a:off x="2972736" y="236353"/>
            <a:ext cx="6464562" cy="6464562"/>
          </a:xfrm>
          <a:prstGeom prst="ellipse">
            <a:avLst/>
          </a:prstGeom>
          <a:noFill/>
          <a:ln>
            <a:solidFill>
              <a:srgbClr val="B6D8D4">
                <a:alpha val="73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616276" y="879893"/>
            <a:ext cx="5177482" cy="517748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rgbClr val="B6D8D4">
                  <a:alpha val="6000"/>
                </a:srgbClr>
              </a:gs>
              <a:gs pos="100000">
                <a:srgbClr val="B6D8D4">
                  <a:alpha val="58000"/>
                </a:srgbClr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50">
            <a:off x="-733657" y="3083970"/>
            <a:ext cx="7699833" cy="66449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50" flipH="1" flipV="1">
            <a:off x="5238209" y="-2865831"/>
            <a:ext cx="7699833" cy="6644925"/>
          </a:xfrm>
          <a:custGeom>
            <a:avLst/>
            <a:gdLst>
              <a:gd name="connsiteX0" fmla="*/ 3190661 w 7699833"/>
              <a:gd name="connsiteY0" fmla="*/ 6644925 h 6644925"/>
              <a:gd name="connsiteX1" fmla="*/ 7699833 w 7699833"/>
              <a:gd name="connsiteY1" fmla="*/ 5467504 h 6644925"/>
              <a:gd name="connsiteX2" fmla="*/ 7699833 w 7699833"/>
              <a:gd name="connsiteY2" fmla="*/ 6644925 h 6644925"/>
              <a:gd name="connsiteX3" fmla="*/ 0 w 7699833"/>
              <a:gd name="connsiteY3" fmla="*/ 0 h 6644925"/>
              <a:gd name="connsiteX4" fmla="*/ 7699833 w 7699833"/>
              <a:gd name="connsiteY4" fmla="*/ 0 h 6644925"/>
              <a:gd name="connsiteX5" fmla="*/ 7699833 w 7699833"/>
              <a:gd name="connsiteY5" fmla="*/ 403412 h 6644925"/>
              <a:gd name="connsiteX6" fmla="*/ 5374869 w 7699833"/>
              <a:gd name="connsiteY6" fmla="*/ 1010500 h 6644925"/>
              <a:gd name="connsiteX7" fmla="*/ 5956777 w 7699833"/>
              <a:gd name="connsiteY7" fmla="*/ 3239033 h 6644925"/>
              <a:gd name="connsiteX8" fmla="*/ 948840 w 7699833"/>
              <a:gd name="connsiteY8" fmla="*/ 4546693 h 6644925"/>
              <a:gd name="connsiteX9" fmla="*/ 0 w 7699833"/>
              <a:gd name="connsiteY9" fmla="*/ 912926 h 664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9833" h="6644925">
                <a:moveTo>
                  <a:pt x="3190661" y="6644925"/>
                </a:moveTo>
                <a:lnTo>
                  <a:pt x="7699833" y="5467504"/>
                </a:lnTo>
                <a:lnTo>
                  <a:pt x="7699833" y="6644925"/>
                </a:lnTo>
                <a:close/>
                <a:moveTo>
                  <a:pt x="0" y="0"/>
                </a:moveTo>
                <a:lnTo>
                  <a:pt x="7699833" y="0"/>
                </a:lnTo>
                <a:lnTo>
                  <a:pt x="7699833" y="403412"/>
                </a:lnTo>
                <a:lnTo>
                  <a:pt x="5374869" y="1010500"/>
                </a:lnTo>
                <a:lnTo>
                  <a:pt x="5956777" y="3239033"/>
                </a:lnTo>
                <a:lnTo>
                  <a:pt x="948840" y="4546693"/>
                </a:lnTo>
                <a:lnTo>
                  <a:pt x="0" y="912926"/>
                </a:lnTo>
                <a:close/>
              </a:path>
            </a:pathLst>
          </a:custGeom>
        </p:spPr>
      </p:pic>
      <p:sp>
        <p:nvSpPr>
          <p:cNvPr id="16" name="椭圆 15"/>
          <p:cNvSpPr/>
          <p:nvPr/>
        </p:nvSpPr>
        <p:spPr>
          <a:xfrm>
            <a:off x="8660807" y="5842726"/>
            <a:ext cx="902853" cy="902853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287345" y="1654479"/>
            <a:ext cx="1016645" cy="1016645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080838" y="1910958"/>
            <a:ext cx="794672" cy="794672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78B7AF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书宋二简"/>
              <a:ea typeface="汉仪书宋二简"/>
              <a:sym typeface="汉仪书宋二简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774535" y="2791895"/>
            <a:ext cx="6852544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核心项目与技术攻坚</a:t>
            </a:r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740693" y="2122797"/>
            <a:ext cx="4920228" cy="82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3600">
                <a:gradFill>
                  <a:gsLst>
                    <a:gs pos="0">
                      <a:srgbClr val="B6D8D4"/>
                    </a:gs>
                    <a:gs pos="76000">
                      <a:srgbClr val="5AA69D"/>
                    </a:gs>
                  </a:gsLst>
                  <a:lin ang="5400000" scaled="0"/>
                </a:gra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itchFamily="18" charset="-122"/>
                <a:ea typeface="思源宋体 CN Heavy" pitchFamily="18" charset="-122"/>
              </a:rPr>
              <a:t>PART 03</a:t>
            </a:r>
            <a:endParaRPr lang="en-US" altLang="zh-CN" sz="3600">
              <a:gradFill>
                <a:gsLst>
                  <a:gs pos="0">
                    <a:srgbClr val="B6D8D4"/>
                  </a:gs>
                  <a:gs pos="76000">
                    <a:srgbClr val="5AA69D"/>
                  </a:gs>
                </a:gsLst>
                <a:lin ang="5400000" scaled="0"/>
              </a:gra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itchFamily="18" charset="-122"/>
              <a:ea typeface="思源宋体 CN Heavy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999486" y="3929677"/>
            <a:ext cx="4402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this paper expounds  reasons 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  <a:p>
            <a:pPr algn="ctr" defTabSz="457200">
              <a:lnSpc>
                <a:spcPct val="150000"/>
              </a:lnSpc>
            </a:pPr>
            <a:r>
              <a:rPr lang="en-US" altLang="zh-CN" sz="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rPr>
              <a:t>combining with the actual situation, it expounds the reasons for applying for this project combining with the actual situation</a:t>
            </a:r>
            <a:endParaRPr lang="en-US" altLang="zh-CN" sz="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公文黑体" panose="02000500000000000000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6036237" y="4796283"/>
            <a:ext cx="329140" cy="0"/>
          </a:xfrm>
          <a:prstGeom prst="line">
            <a:avLst/>
          </a:prstGeom>
          <a:ln w="57150">
            <a:solidFill>
              <a:srgbClr val="5AA69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75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25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7" fill="hold"/>
                                        <p:tgtEl>
                                          <p:spTgt spid="16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75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34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7" fill="hold"/>
                                        <p:tgtEl>
                                          <p:spTgt spid="17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75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3 0.00992 -0.0732 0.02977 -0.09738 0.04013 C -0.12119 0.04983 -0.17529 0.08181 -0.25937 0.14994" pathEditMode="relative" rAng="0" ptsTypes="AAA">
                                      <p:cBhvr>
                                        <p:cTn id="43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0" y="751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7" fill="hold"/>
                                        <p:tgtEl>
                                          <p:spTgt spid="18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15" grpId="0" bldLvl="0" animBg="1"/>
      <p:bldP spid="16" grpId="0" bldLvl="0" animBg="1"/>
      <p:bldP spid="16" grpId="1" bldLvl="0" animBg="1"/>
      <p:bldP spid="16" grpId="2" bldLvl="0" animBg="1"/>
      <p:bldP spid="16" grpId="3" bldLvl="0" animBg="1"/>
      <p:bldP spid="17" grpId="0" bldLvl="0" animBg="1"/>
      <p:bldP spid="17" grpId="1" bldLvl="0" animBg="1"/>
      <p:bldP spid="17" grpId="2" bldLvl="0" animBg="1"/>
      <p:bldP spid="17" grpId="3" bldLvl="0" animBg="1"/>
      <p:bldP spid="18" grpId="0" bldLvl="0" animBg="1"/>
      <p:bldP spid="18" grpId="1" bldLvl="0" animBg="1"/>
      <p:bldP spid="18" grpId="2" bldLvl="0" animBg="1"/>
      <p:bldP spid="18" grpId="3" bldLvl="0" animBg="1"/>
      <p:bldP spid="19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320458" y="446099"/>
            <a:ext cx="5572519" cy="785143"/>
            <a:chOff x="1679798" y="438128"/>
            <a:chExt cx="5572519" cy="785143"/>
          </a:xfrm>
        </p:grpSpPr>
        <p:sp>
          <p:nvSpPr>
            <p:cNvPr id="6" name="文本框 5"/>
            <p:cNvSpPr txBox="1"/>
            <p:nvPr/>
          </p:nvSpPr>
          <p:spPr>
            <a:xfrm>
              <a:off x="1707617" y="438128"/>
              <a:ext cx="55168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>
                <a:defRPr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</a:defRPr>
              </a:lvl1pPr>
            </a:lstStyle>
            <a:p>
              <a:pPr algn="ctr"/>
              <a:r>
                <a:rPr lang="zh-CN" altLang="en-US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项目一：考勤智能体与流程可视化</a:t>
              </a:r>
              <a:endParaRPr lang="zh-CN" altLang="en-US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79798" y="977050"/>
              <a:ext cx="557251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en-US" altLang="zh-CN" sz="10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Financial industry investment return analysis marketing report</a:t>
              </a:r>
              <a:endParaRPr lang="zh-CN" altLang="en-US" sz="10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</p:grpSp>
      <p:grpSp>
        <p:nvGrpSpPr>
          <p:cNvPr id="5" name="PPT世界-1"/>
          <p:cNvGrpSpPr/>
          <p:nvPr>
            <p:custDataLst>
              <p:tags r:id="rId1"/>
            </p:custDataLst>
          </p:nvPr>
        </p:nvGrpSpPr>
        <p:grpSpPr>
          <a:xfrm rot="5400000">
            <a:off x="5776595" y="3086100"/>
            <a:ext cx="4766945" cy="2284730"/>
            <a:chOff x="7045843" y="3438385"/>
            <a:chExt cx="4282317" cy="2537121"/>
          </a:xfrm>
        </p:grpSpPr>
        <p:sp>
          <p:nvSpPr>
            <p:cNvPr id="8" name="PPT世界-1-1"/>
            <p:cNvSpPr/>
            <p:nvPr>
              <p:custDataLst>
                <p:tags r:id="rId2"/>
              </p:custDataLst>
            </p:nvPr>
          </p:nvSpPr>
          <p:spPr>
            <a:xfrm>
              <a:off x="7045843" y="3438385"/>
              <a:ext cx="4282317" cy="2537121"/>
            </a:xfrm>
            <a:prstGeom prst="roundRect">
              <a:avLst>
                <a:gd name="adj" fmla="val 2341"/>
              </a:avLst>
            </a:prstGeom>
            <a:solidFill>
              <a:srgbClr val="5AA69D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17500" algn="ctr" rotWithShape="0">
                <a:schemeClr val="dk1">
                  <a:alpha val="29804"/>
                </a:schemeClr>
              </a:outerShdw>
            </a:effectLst>
            <a:scene3d>
              <a:camera prst="perspectiveLeft" fov="3900000">
                <a:rot lat="0" lon="0" rev="0"/>
              </a:camera>
              <a:lightRig rig="glow" dir="t"/>
            </a:scene3d>
            <a:sp3d contourW="12700">
              <a:contourClr>
                <a:schemeClr val="dk1"/>
              </a:contourClr>
            </a:sp3d>
          </p:spPr>
          <p:txBody>
            <a:bodyPr rtlCol="0" anchor="ctr">
              <a:noAutofit/>
            </a:bodyPr>
            <a:lstStyle/>
            <a:p>
              <a:pPr algn="ctr" defTabSz="914400">
                <a:defRPr/>
              </a:pPr>
              <a:endParaRPr lang="zh-CN" altLang="en-US" sz="18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9" name="PPT世界-1-2"/>
            <p:cNvSpPr/>
            <p:nvPr>
              <p:custDataLst>
                <p:tags r:id="rId3"/>
              </p:custDataLst>
            </p:nvPr>
          </p:nvSpPr>
          <p:spPr>
            <a:xfrm>
              <a:off x="7081445" y="3479891"/>
              <a:ext cx="4195867" cy="2458801"/>
            </a:xfrm>
            <a:prstGeom prst="roundRect">
              <a:avLst>
                <a:gd name="adj" fmla="val 2018"/>
              </a:avLst>
            </a:prstGeom>
            <a:solidFill>
              <a:schemeClr val="bg1"/>
            </a:solidFill>
            <a:ln w="12700" cap="flat" cmpd="sng" algn="ctr">
              <a:solidFill>
                <a:srgbClr val="C7AF93"/>
              </a:solidFill>
              <a:prstDash val="solid"/>
              <a:miter lim="800000"/>
            </a:ln>
            <a:effectLst/>
            <a:scene3d>
              <a:camera prst="perspectiveLeft" fov="3900000">
                <a:rot lat="0" lon="0" rev="0"/>
              </a:camera>
              <a:lightRig rig="glow" dir="t"/>
            </a:scene3d>
            <a:sp3d contourW="12700">
              <a:contourClr>
                <a:schemeClr val="dk1"/>
              </a:contourClr>
            </a:sp3d>
          </p:spPr>
          <p:txBody>
            <a:bodyPr rtlCol="0" anchor="ctr">
              <a:noAutofit/>
            </a:bodyPr>
            <a:lstStyle/>
            <a:p>
              <a:pPr algn="ctr" defTabSz="914400">
                <a:defRPr/>
              </a:pPr>
              <a:endParaRPr lang="zh-CN" altLang="en-US" sz="18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grpSp>
        <p:nvGrpSpPr>
          <p:cNvPr id="23" name="PPT世界-4"/>
          <p:cNvGrpSpPr/>
          <p:nvPr>
            <p:custDataLst>
              <p:tags r:id="rId4"/>
            </p:custDataLst>
          </p:nvPr>
        </p:nvGrpSpPr>
        <p:grpSpPr>
          <a:xfrm>
            <a:off x="739775" y="1391920"/>
            <a:ext cx="5822950" cy="5093335"/>
            <a:chOff x="3739595" y="2457250"/>
            <a:chExt cx="4712811" cy="3994205"/>
          </a:xfrm>
        </p:grpSpPr>
        <p:sp>
          <p:nvSpPr>
            <p:cNvPr id="24" name="PPT世界-4-1"/>
            <p:cNvSpPr/>
            <p:nvPr>
              <p:custDataLst>
                <p:tags r:id="rId5"/>
              </p:custDataLst>
            </p:nvPr>
          </p:nvSpPr>
          <p:spPr>
            <a:xfrm>
              <a:off x="3739595" y="3273903"/>
              <a:ext cx="4712811" cy="3177552"/>
            </a:xfrm>
            <a:prstGeom prst="roundRect">
              <a:avLst>
                <a:gd name="adj" fmla="val 1321"/>
              </a:avLst>
            </a:prstGeom>
            <a:solidFill>
              <a:srgbClr val="5AA69D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17500" algn="ctr" rotWithShape="0">
                <a:schemeClr val="dk1">
                  <a:alpha val="29804"/>
                </a:schemeClr>
              </a:outerShdw>
            </a:effectLst>
          </p:spPr>
          <p:txBody>
            <a:bodyPr rtlCol="0" anchor="ctr">
              <a:noAutofit/>
            </a:bodyPr>
            <a:lstStyle/>
            <a:p>
              <a:pPr algn="ctr" defTabSz="914400">
                <a:defRPr/>
              </a:pPr>
              <a:endParaRPr lang="zh-CN" altLang="en-US" sz="18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25" name="PPT世界-4-2"/>
            <p:cNvSpPr/>
            <p:nvPr>
              <p:custDataLst>
                <p:tags r:id="rId6"/>
              </p:custDataLst>
            </p:nvPr>
          </p:nvSpPr>
          <p:spPr>
            <a:xfrm>
              <a:off x="3820141" y="3333868"/>
              <a:ext cx="4560906" cy="2942088"/>
            </a:xfrm>
            <a:prstGeom prst="roundRect">
              <a:avLst>
                <a:gd name="adj" fmla="val 270"/>
              </a:avLst>
            </a:prstGeom>
            <a:solidFill>
              <a:schemeClr val="bg1"/>
            </a:solidFill>
            <a:ln w="12700" cap="flat" cmpd="sng" algn="ctr">
              <a:solidFill>
                <a:srgbClr val="39666D"/>
              </a:solidFill>
              <a:prstDash val="solid"/>
              <a:miter lim="800000"/>
            </a:ln>
            <a:effectLst/>
          </p:spPr>
          <p:txBody>
            <a:bodyPr rtlCol="0" anchor="ctr">
              <a:noAutofit/>
            </a:bodyPr>
            <a:lstStyle/>
            <a:p>
              <a:pPr algn="ctr" defTabSz="914400">
                <a:defRPr/>
              </a:pPr>
              <a:endParaRPr lang="zh-CN" altLang="en-US" sz="18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4970394" y="2457250"/>
              <a:ext cx="2260401" cy="3079832"/>
              <a:chOff x="4970394" y="2457250"/>
              <a:chExt cx="2260401" cy="3079832"/>
            </a:xfrm>
          </p:grpSpPr>
          <p:sp>
            <p:nvSpPr>
              <p:cNvPr id="28" name="PPT世界-4-4"/>
              <p:cNvSpPr/>
              <p:nvPr>
                <p:custDataLst>
                  <p:tags r:id="rId7"/>
                </p:custDataLst>
              </p:nvPr>
            </p:nvSpPr>
            <p:spPr>
              <a:xfrm>
                <a:off x="5104005" y="4381552"/>
                <a:ext cx="1993178" cy="366358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 defTabSz="914400">
                  <a:defRPr/>
                </a:pPr>
                <a:endParaRPr lang="zh-CN" altLang="en-US" sz="1800" ker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sp>
            <p:nvSpPr>
              <p:cNvPr id="30" name="PPT世界-4-6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4970394" y="4919477"/>
                <a:ext cx="2260401" cy="6176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noAutofit/>
              </a:bodyPr>
              <a:lstStyle/>
              <a:p>
                <a:pPr algn="ctr">
                  <a:lnSpc>
                    <a:spcPct val="150000"/>
                  </a:lnSpc>
                  <a:defRPr/>
                </a:pPr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  <p:sp>
            <p:nvSpPr>
              <p:cNvPr id="31" name="PPT世界-4-7"/>
              <p:cNvSpPr/>
              <p:nvPr/>
            </p:nvSpPr>
            <p:spPr>
              <a:xfrm>
                <a:off x="5735950" y="2457250"/>
                <a:ext cx="729289" cy="601344"/>
              </a:xfrm>
              <a:custGeom>
                <a:avLst/>
                <a:gdLst>
                  <a:gd name="connsiteX0" fmla="*/ 435416 w 609586"/>
                  <a:gd name="connsiteY0" fmla="*/ 80352 h 502648"/>
                  <a:gd name="connsiteX1" fmla="*/ 551577 w 609586"/>
                  <a:gd name="connsiteY1" fmla="*/ 190215 h 502648"/>
                  <a:gd name="connsiteX2" fmla="*/ 551577 w 609586"/>
                  <a:gd name="connsiteY2" fmla="*/ 217693 h 502648"/>
                  <a:gd name="connsiteX3" fmla="*/ 496140 w 609586"/>
                  <a:gd name="connsiteY3" fmla="*/ 310936 h 502648"/>
                  <a:gd name="connsiteX4" fmla="*/ 609586 w 609586"/>
                  <a:gd name="connsiteY4" fmla="*/ 437323 h 502648"/>
                  <a:gd name="connsiteX5" fmla="*/ 580534 w 609586"/>
                  <a:gd name="connsiteY5" fmla="*/ 464753 h 502648"/>
                  <a:gd name="connsiteX6" fmla="*/ 504951 w 609586"/>
                  <a:gd name="connsiteY6" fmla="*/ 464753 h 502648"/>
                  <a:gd name="connsiteX7" fmla="*/ 373787 w 609586"/>
                  <a:gd name="connsiteY7" fmla="*/ 301459 h 502648"/>
                  <a:gd name="connsiteX8" fmla="*/ 426510 w 609586"/>
                  <a:gd name="connsiteY8" fmla="*/ 179500 h 502648"/>
                  <a:gd name="connsiteX9" fmla="*/ 426510 w 609586"/>
                  <a:gd name="connsiteY9" fmla="*/ 143641 h 502648"/>
                  <a:gd name="connsiteX10" fmla="*/ 412126 w 609586"/>
                  <a:gd name="connsiteY10" fmla="*/ 82543 h 502648"/>
                  <a:gd name="connsiteX11" fmla="*/ 435416 w 609586"/>
                  <a:gd name="connsiteY11" fmla="*/ 80352 h 502648"/>
                  <a:gd name="connsiteX12" fmla="*/ 227788 w 609586"/>
                  <a:gd name="connsiteY12" fmla="*/ 0 h 502648"/>
                  <a:gd name="connsiteX13" fmla="*/ 379662 w 609586"/>
                  <a:gd name="connsiteY13" fmla="*/ 143662 h 502648"/>
                  <a:gd name="connsiteX14" fmla="*/ 379662 w 609586"/>
                  <a:gd name="connsiteY14" fmla="*/ 179565 h 502648"/>
                  <a:gd name="connsiteX15" fmla="*/ 307225 w 609586"/>
                  <a:gd name="connsiteY15" fmla="*/ 301465 h 502648"/>
                  <a:gd name="connsiteX16" fmla="*/ 455528 w 609586"/>
                  <a:gd name="connsiteY16" fmla="*/ 466745 h 502648"/>
                  <a:gd name="connsiteX17" fmla="*/ 417524 w 609586"/>
                  <a:gd name="connsiteY17" fmla="*/ 502648 h 502648"/>
                  <a:gd name="connsiteX18" fmla="*/ 38004 w 609586"/>
                  <a:gd name="connsiteY18" fmla="*/ 502648 h 502648"/>
                  <a:gd name="connsiteX19" fmla="*/ 0 w 609586"/>
                  <a:gd name="connsiteY19" fmla="*/ 466745 h 502648"/>
                  <a:gd name="connsiteX20" fmla="*/ 148350 w 609586"/>
                  <a:gd name="connsiteY20" fmla="*/ 301465 h 502648"/>
                  <a:gd name="connsiteX21" fmla="*/ 75913 w 609586"/>
                  <a:gd name="connsiteY21" fmla="*/ 179565 h 502648"/>
                  <a:gd name="connsiteX22" fmla="*/ 75913 w 609586"/>
                  <a:gd name="connsiteY22" fmla="*/ 143662 h 502648"/>
                  <a:gd name="connsiteX23" fmla="*/ 227788 w 609586"/>
                  <a:gd name="connsiteY23" fmla="*/ 0 h 502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9586" h="502648">
                    <a:moveTo>
                      <a:pt x="435416" y="80352"/>
                    </a:moveTo>
                    <a:cubicBezTo>
                      <a:pt x="499521" y="80352"/>
                      <a:pt x="551577" y="129545"/>
                      <a:pt x="551577" y="190215"/>
                    </a:cubicBezTo>
                    <a:lnTo>
                      <a:pt x="551577" y="217693"/>
                    </a:lnTo>
                    <a:cubicBezTo>
                      <a:pt x="551577" y="257219"/>
                      <a:pt x="529288" y="291601"/>
                      <a:pt x="496140" y="310936"/>
                    </a:cubicBezTo>
                    <a:cubicBezTo>
                      <a:pt x="553434" y="331175"/>
                      <a:pt x="609586" y="382416"/>
                      <a:pt x="609586" y="437323"/>
                    </a:cubicBezTo>
                    <a:cubicBezTo>
                      <a:pt x="609586" y="452467"/>
                      <a:pt x="596584" y="464753"/>
                      <a:pt x="580534" y="464753"/>
                    </a:cubicBezTo>
                    <a:lnTo>
                      <a:pt x="504951" y="464753"/>
                    </a:lnTo>
                    <a:cubicBezTo>
                      <a:pt x="503855" y="393607"/>
                      <a:pt x="444465" y="318793"/>
                      <a:pt x="373787" y="301459"/>
                    </a:cubicBezTo>
                    <a:cubicBezTo>
                      <a:pt x="411936" y="270457"/>
                      <a:pt x="426510" y="231217"/>
                      <a:pt x="426510" y="179500"/>
                    </a:cubicBezTo>
                    <a:lnTo>
                      <a:pt x="426510" y="143641"/>
                    </a:lnTo>
                    <a:cubicBezTo>
                      <a:pt x="426510" y="121783"/>
                      <a:pt x="421318" y="101068"/>
                      <a:pt x="412126" y="82543"/>
                    </a:cubicBezTo>
                    <a:cubicBezTo>
                      <a:pt x="419651" y="81114"/>
                      <a:pt x="427415" y="80352"/>
                      <a:pt x="435416" y="80352"/>
                    </a:cubicBezTo>
                    <a:close/>
                    <a:moveTo>
                      <a:pt x="227788" y="0"/>
                    </a:moveTo>
                    <a:cubicBezTo>
                      <a:pt x="311607" y="0"/>
                      <a:pt x="379662" y="64378"/>
                      <a:pt x="379662" y="143662"/>
                    </a:cubicBezTo>
                    <a:lnTo>
                      <a:pt x="379662" y="179565"/>
                    </a:lnTo>
                    <a:cubicBezTo>
                      <a:pt x="379662" y="231230"/>
                      <a:pt x="350516" y="276180"/>
                      <a:pt x="307225" y="301465"/>
                    </a:cubicBezTo>
                    <a:cubicBezTo>
                      <a:pt x="382186" y="327940"/>
                      <a:pt x="455528" y="394986"/>
                      <a:pt x="455528" y="466745"/>
                    </a:cubicBezTo>
                    <a:cubicBezTo>
                      <a:pt x="455528" y="486554"/>
                      <a:pt x="438574" y="502648"/>
                      <a:pt x="417524" y="502648"/>
                    </a:cubicBezTo>
                    <a:lnTo>
                      <a:pt x="38004" y="502648"/>
                    </a:lnTo>
                    <a:cubicBezTo>
                      <a:pt x="16954" y="502648"/>
                      <a:pt x="0" y="486554"/>
                      <a:pt x="0" y="466745"/>
                    </a:cubicBezTo>
                    <a:cubicBezTo>
                      <a:pt x="0" y="394986"/>
                      <a:pt x="73389" y="327940"/>
                      <a:pt x="148350" y="301465"/>
                    </a:cubicBezTo>
                    <a:cubicBezTo>
                      <a:pt x="105012" y="276180"/>
                      <a:pt x="75913" y="231230"/>
                      <a:pt x="75913" y="179565"/>
                    </a:cubicBezTo>
                    <a:lnTo>
                      <a:pt x="75913" y="143662"/>
                    </a:lnTo>
                    <a:cubicBezTo>
                      <a:pt x="75913" y="64378"/>
                      <a:pt x="143969" y="0"/>
                      <a:pt x="22778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D8D4"/>
                  </a:gs>
                  <a:gs pos="100000">
                    <a:srgbClr val="5AA69D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254000" dist="114300" dir="5400000" sx="90000" sy="90000" algn="t" rotWithShape="0">
                  <a:schemeClr val="accent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endParaRPr>
              </a:p>
            </p:txBody>
          </p:sp>
        </p:grp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9470" y="2508250"/>
            <a:ext cx="5629910" cy="375348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5810" y="1914525"/>
            <a:ext cx="2149475" cy="4640580"/>
          </a:xfrm>
          <a:prstGeom prst="rect">
            <a:avLst/>
          </a:prstGeom>
        </p:spPr>
      </p:pic>
      <p:grpSp>
        <p:nvGrpSpPr>
          <p:cNvPr id="46" name="PPT世界-1"/>
          <p:cNvGrpSpPr/>
          <p:nvPr/>
        </p:nvGrpSpPr>
        <p:grpSpPr>
          <a:xfrm>
            <a:off x="9727565" y="1935106"/>
            <a:ext cx="1825626" cy="4119618"/>
            <a:chOff x="9358547" y="3471284"/>
            <a:chExt cx="2230487" cy="4072970"/>
          </a:xfrm>
        </p:grpSpPr>
        <p:sp>
          <p:nvSpPr>
            <p:cNvPr id="49" name="PPT世界-1-3"/>
            <p:cNvSpPr/>
            <p:nvPr/>
          </p:nvSpPr>
          <p:spPr>
            <a:xfrm>
              <a:off x="9358547" y="3471284"/>
              <a:ext cx="909223" cy="917495"/>
            </a:xfrm>
            <a:prstGeom prst="rect">
              <a:avLst/>
            </a:prstGeom>
            <a:ln>
              <a:noFill/>
            </a:ln>
            <a:scene3d>
              <a:camera prst="perspectiveLeft" fov="3900000">
                <a:rot lat="0" lon="1800000" rev="0"/>
              </a:camera>
              <a:lightRig rig="glow" dir="t"/>
            </a:scene3d>
            <a:sp3d contourW="12700">
              <a:contourClr>
                <a:srgbClr val="FFFFFF"/>
              </a:contourClr>
            </a:sp3d>
          </p:spPr>
          <p:txBody>
            <a:bodyPr wrap="none">
              <a:noAutofit/>
            </a:bodyPr>
            <a:lstStyle/>
            <a:p>
              <a:pPr defTabSz="914400">
                <a:lnSpc>
                  <a:spcPct val="120000"/>
                </a:lnSpc>
                <a:defRPr/>
              </a:pPr>
              <a:endParaRPr lang="zh-CN" altLang="en-US" sz="4800" ker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50" name="PPT世界-1-4"/>
            <p:cNvSpPr/>
            <p:nvPr/>
          </p:nvSpPr>
          <p:spPr>
            <a:xfrm>
              <a:off x="9469548" y="4139909"/>
              <a:ext cx="1993178" cy="36635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 cap="flat" cmpd="sng" algn="ctr">
              <a:noFill/>
              <a:prstDash val="solid"/>
              <a:miter lim="800000"/>
            </a:ln>
            <a:effectLst/>
            <a:scene3d>
              <a:camera prst="perspectiveLeft" fov="3900000">
                <a:rot lat="0" lon="0" rev="0"/>
              </a:camera>
              <a:lightRig rig="glow" dir="t"/>
            </a:scene3d>
            <a:sp3d contourW="12700">
              <a:contourClr>
                <a:schemeClr val="dk1"/>
              </a:contourClr>
            </a:sp3d>
          </p:spPr>
          <p:txBody>
            <a:bodyPr rtlCol="0" anchor="ctr">
              <a:noAutofit/>
            </a:bodyPr>
            <a:lstStyle/>
            <a:p>
              <a:pPr algn="ctr" defTabSz="914400">
                <a:defRPr/>
              </a:pPr>
              <a:endParaRPr lang="zh-CN" altLang="en-US" sz="18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51" name="PPT世界-1-5"/>
            <p:cNvSpPr/>
            <p:nvPr/>
          </p:nvSpPr>
          <p:spPr>
            <a:xfrm>
              <a:off x="9862831" y="4143668"/>
              <a:ext cx="1252176" cy="362874"/>
            </a:xfrm>
            <a:prstGeom prst="rect">
              <a:avLst/>
            </a:prstGeom>
            <a:ln>
              <a:noFill/>
            </a:ln>
            <a:scene3d>
              <a:camera prst="perspectiveLeft" fov="3900000">
                <a:rot lat="0" lon="1800000" rev="0"/>
              </a:camera>
              <a:lightRig rig="glow" dir="t"/>
            </a:scene3d>
            <a:sp3d contourW="12700">
              <a:contourClr>
                <a:srgbClr val="FFFFFF"/>
              </a:contourClr>
            </a:sp3d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项目背景</a:t>
              </a:r>
              <a:endPara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  <p:sp>
          <p:nvSpPr>
            <p:cNvPr id="52" name="PPT世界-1-6"/>
            <p:cNvSpPr/>
            <p:nvPr/>
          </p:nvSpPr>
          <p:spPr>
            <a:xfrm>
              <a:off x="9469490" y="4742340"/>
              <a:ext cx="2119544" cy="2801914"/>
            </a:xfrm>
            <a:prstGeom prst="rect">
              <a:avLst/>
            </a:prstGeom>
            <a:ln>
              <a:noFill/>
            </a:ln>
            <a:scene3d>
              <a:camera prst="perspectiveLeft" fov="3900000">
                <a:rot lat="0" lon="0" rev="0"/>
              </a:camera>
              <a:lightRig rig="glow" dir="t"/>
            </a:scene3d>
            <a:sp3d contourW="12700">
              <a:contourClr>
                <a:srgbClr val="FFFFFF"/>
              </a:contourClr>
            </a:sp3d>
          </p:spPr>
          <p:txBody>
            <a:bodyPr wrap="square">
              <a:no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构建基于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whoami</a:t>
              </a:r>
              <a:r>
                <a: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架构的智能体管理系统，实现复杂的考勤逻辑配置与可视化展示</a:t>
              </a:r>
              <a:r>
                <a:rPr lang="en-US" altLang="zh-CN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汉仪书魂体简" panose="02010600000101010101" charset="-122"/>
                  <a:sym typeface="汉仪书宋二简"/>
                </a:rPr>
                <a:t>……</a:t>
              </a:r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endParaRPr>
            </a:p>
          </p:txBody>
        </p:sp>
      </p:grpSp>
      <p:sp>
        <p:nvSpPr>
          <p:cNvPr id="54" name="PPT世界-1-7"/>
          <p:cNvSpPr/>
          <p:nvPr/>
        </p:nvSpPr>
        <p:spPr>
          <a:xfrm>
            <a:off x="8001558" y="1247520"/>
            <a:ext cx="317500" cy="500380"/>
          </a:xfrm>
          <a:custGeom>
            <a:avLst/>
            <a:gdLst>
              <a:gd name="T0" fmla="*/ 3166 w 6332"/>
              <a:gd name="T1" fmla="*/ 0 h 8034"/>
              <a:gd name="T2" fmla="*/ 0 w 6332"/>
              <a:gd name="T3" fmla="*/ 3166 h 8034"/>
              <a:gd name="T4" fmla="*/ 2481 w 6332"/>
              <a:gd name="T5" fmla="*/ 7590 h 8034"/>
              <a:gd name="T6" fmla="*/ 3853 w 6332"/>
              <a:gd name="T7" fmla="*/ 7588 h 8034"/>
              <a:gd name="T8" fmla="*/ 6332 w 6332"/>
              <a:gd name="T9" fmla="*/ 3166 h 8034"/>
              <a:gd name="T10" fmla="*/ 3166 w 6332"/>
              <a:gd name="T11" fmla="*/ 0 h 8034"/>
              <a:gd name="T12" fmla="*/ 3166 w 6332"/>
              <a:gd name="T13" fmla="*/ 0 h 8034"/>
              <a:gd name="T14" fmla="*/ 3166 w 6332"/>
              <a:gd name="T15" fmla="*/ 0 h 8034"/>
              <a:gd name="T16" fmla="*/ 3166 w 6332"/>
              <a:gd name="T17" fmla="*/ 0 h 8034"/>
              <a:gd name="T18" fmla="*/ 3166 w 6332"/>
              <a:gd name="T19" fmla="*/ 4529 h 8034"/>
              <a:gd name="T20" fmla="*/ 1702 w 6332"/>
              <a:gd name="T21" fmla="*/ 3065 h 8034"/>
              <a:gd name="T22" fmla="*/ 3166 w 6332"/>
              <a:gd name="T23" fmla="*/ 1600 h 8034"/>
              <a:gd name="T24" fmla="*/ 4630 w 6332"/>
              <a:gd name="T25" fmla="*/ 3065 h 8034"/>
              <a:gd name="T26" fmla="*/ 3166 w 6332"/>
              <a:gd name="T27" fmla="*/ 4529 h 8034"/>
              <a:gd name="T28" fmla="*/ 3166 w 6332"/>
              <a:gd name="T29" fmla="*/ 4529 h 8034"/>
              <a:gd name="T30" fmla="*/ 3166 w 6332"/>
              <a:gd name="T31" fmla="*/ 4529 h 8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332" h="8034">
                <a:moveTo>
                  <a:pt x="3166" y="0"/>
                </a:moveTo>
                <a:cubicBezTo>
                  <a:pt x="1418" y="0"/>
                  <a:pt x="0" y="1418"/>
                  <a:pt x="0" y="3166"/>
                </a:cubicBezTo>
                <a:cubicBezTo>
                  <a:pt x="0" y="4914"/>
                  <a:pt x="2481" y="7590"/>
                  <a:pt x="2481" y="7590"/>
                </a:cubicBezTo>
                <a:cubicBezTo>
                  <a:pt x="2859" y="8031"/>
                  <a:pt x="3478" y="8034"/>
                  <a:pt x="3853" y="7588"/>
                </a:cubicBezTo>
                <a:cubicBezTo>
                  <a:pt x="3853" y="7588"/>
                  <a:pt x="6332" y="4914"/>
                  <a:pt x="6332" y="3166"/>
                </a:cubicBezTo>
                <a:cubicBezTo>
                  <a:pt x="6332" y="1418"/>
                  <a:pt x="4914" y="0"/>
                  <a:pt x="3166" y="0"/>
                </a:cubicBezTo>
                <a:lnTo>
                  <a:pt x="3166" y="0"/>
                </a:lnTo>
                <a:lnTo>
                  <a:pt x="3166" y="0"/>
                </a:lnTo>
                <a:lnTo>
                  <a:pt x="3166" y="0"/>
                </a:lnTo>
                <a:close/>
                <a:moveTo>
                  <a:pt x="3166" y="4529"/>
                </a:moveTo>
                <a:cubicBezTo>
                  <a:pt x="2357" y="4529"/>
                  <a:pt x="1702" y="3874"/>
                  <a:pt x="1702" y="3065"/>
                </a:cubicBezTo>
                <a:cubicBezTo>
                  <a:pt x="1702" y="2256"/>
                  <a:pt x="2357" y="1600"/>
                  <a:pt x="3166" y="1600"/>
                </a:cubicBezTo>
                <a:cubicBezTo>
                  <a:pt x="3975" y="1600"/>
                  <a:pt x="4630" y="2256"/>
                  <a:pt x="4630" y="3065"/>
                </a:cubicBezTo>
                <a:cubicBezTo>
                  <a:pt x="4630" y="3874"/>
                  <a:pt x="3975" y="4529"/>
                  <a:pt x="3166" y="4529"/>
                </a:cubicBezTo>
                <a:lnTo>
                  <a:pt x="3166" y="4529"/>
                </a:lnTo>
                <a:close/>
                <a:moveTo>
                  <a:pt x="3166" y="4529"/>
                </a:moveTo>
                <a:close/>
              </a:path>
            </a:pathLst>
          </a:cu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8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/>
      </p:par>
    </p:tnLst>
    <p:bldLst>
      <p:bldP spid="54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320458" y="446099"/>
            <a:ext cx="5572519" cy="785143"/>
            <a:chOff x="1679798" y="438128"/>
            <a:chExt cx="5572519" cy="785143"/>
          </a:xfrm>
        </p:grpSpPr>
        <p:sp>
          <p:nvSpPr>
            <p:cNvPr id="6" name="文本框 5"/>
            <p:cNvSpPr txBox="1"/>
            <p:nvPr/>
          </p:nvSpPr>
          <p:spPr>
            <a:xfrm>
              <a:off x="2774417" y="438128"/>
              <a:ext cx="33832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>
                <a:defRPr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</a:defRPr>
              </a:lvl1pPr>
            </a:lstStyle>
            <a:p>
              <a:pPr algn="ctr"/>
              <a:r>
                <a:rPr lang="zh-CN" altLang="en-US">
                  <a:latin typeface="思源宋体 CN Heavy" pitchFamily="18" charset="-122"/>
                  <a:ea typeface="思源宋体 CN Heavy" pitchFamily="18" charset="-122"/>
                  <a:sym typeface="方正公文黑体" panose="02000500000000000000" charset="-122"/>
                </a:rPr>
                <a:t>考勤智能体主要工作</a:t>
              </a:r>
              <a:endParaRPr lang="zh-CN" altLang="en-US">
                <a:latin typeface="思源宋体 CN Heavy" pitchFamily="18" charset="-122"/>
                <a:ea typeface="思源宋体 CN Heavy" pitchFamily="18" charset="-122"/>
                <a:sym typeface="方正公文黑体" panose="02000500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79798" y="977050"/>
              <a:ext cx="557251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en-US" altLang="zh-CN" sz="10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公文黑体" panose="02000500000000000000" charset="-122"/>
                </a:rPr>
                <a:t>Financial industry investment return analysis marketing report</a:t>
              </a:r>
              <a:endParaRPr lang="zh-CN" altLang="en-US" sz="10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公文黑体" panose="02000500000000000000" charset="-122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1567999" y="1890177"/>
            <a:ext cx="2563672" cy="41072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0" dist="190500" dir="5400000" sx="95000" sy="95000" algn="t" rotWithShape="0">
              <a:schemeClr val="dk1">
                <a:lumMod val="10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920756" y="3027857"/>
            <a:ext cx="185815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kern="0">
                <a:gradFill flip="none" rotWithShape="1"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G6 </a:t>
            </a:r>
            <a:r>
              <a:rPr lang="zh-CN" altLang="en-US" kern="0">
                <a:gradFill flip="none" rotWithShape="1">
                  <a:gsLst>
                    <a:gs pos="0">
                      <a:schemeClr val="tx1">
                        <a:lumMod val="60000"/>
                        <a:lumOff val="4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流程图开发</a:t>
            </a:r>
            <a:endParaRPr lang="zh-CN" altLang="en-US" kern="0">
              <a:gradFill flip="none" rotWithShape="1">
                <a:gsLst>
                  <a:gs pos="0">
                    <a:schemeClr val="tx1">
                      <a:lumMod val="60000"/>
                      <a:lumOff val="4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9" name="形状"/>
          <p:cNvSpPr/>
          <p:nvPr/>
        </p:nvSpPr>
        <p:spPr>
          <a:xfrm>
            <a:off x="2545008" y="2259010"/>
            <a:ext cx="609652" cy="609652"/>
          </a:xfrm>
          <a:custGeom>
            <a:avLst/>
            <a:gdLst>
              <a:gd name="T0" fmla="*/ 9715 w 10362"/>
              <a:gd name="T1" fmla="*/ 6476 h 10361"/>
              <a:gd name="T2" fmla="*/ 9087 w 10362"/>
              <a:gd name="T3" fmla="*/ 6476 h 10361"/>
              <a:gd name="T4" fmla="*/ 9087 w 10362"/>
              <a:gd name="T5" fmla="*/ 4857 h 10361"/>
              <a:gd name="T6" fmla="*/ 8845 w 10362"/>
              <a:gd name="T7" fmla="*/ 4615 h 10361"/>
              <a:gd name="T8" fmla="*/ 5424 w 10362"/>
              <a:gd name="T9" fmla="*/ 4615 h 10361"/>
              <a:gd name="T10" fmla="*/ 5424 w 10362"/>
              <a:gd name="T11" fmla="*/ 3886 h 10361"/>
              <a:gd name="T12" fmla="*/ 6476 w 10362"/>
              <a:gd name="T13" fmla="*/ 3886 h 10361"/>
              <a:gd name="T14" fmla="*/ 7124 w 10362"/>
              <a:gd name="T15" fmla="*/ 3239 h 10361"/>
              <a:gd name="T16" fmla="*/ 7124 w 10362"/>
              <a:gd name="T17" fmla="*/ 647 h 10361"/>
              <a:gd name="T18" fmla="*/ 6476 w 10362"/>
              <a:gd name="T19" fmla="*/ 0 h 10361"/>
              <a:gd name="T20" fmla="*/ 3886 w 10362"/>
              <a:gd name="T21" fmla="*/ 0 h 10361"/>
              <a:gd name="T22" fmla="*/ 3239 w 10362"/>
              <a:gd name="T23" fmla="*/ 647 h 10361"/>
              <a:gd name="T24" fmla="*/ 3239 w 10362"/>
              <a:gd name="T25" fmla="*/ 3237 h 10361"/>
              <a:gd name="T26" fmla="*/ 3886 w 10362"/>
              <a:gd name="T27" fmla="*/ 3885 h 10361"/>
              <a:gd name="T28" fmla="*/ 4939 w 10362"/>
              <a:gd name="T29" fmla="*/ 3885 h 10361"/>
              <a:gd name="T30" fmla="*/ 4939 w 10362"/>
              <a:gd name="T31" fmla="*/ 4614 h 10361"/>
              <a:gd name="T32" fmla="*/ 1519 w 10362"/>
              <a:gd name="T33" fmla="*/ 4614 h 10361"/>
              <a:gd name="T34" fmla="*/ 1276 w 10362"/>
              <a:gd name="T35" fmla="*/ 4856 h 10361"/>
              <a:gd name="T36" fmla="*/ 1276 w 10362"/>
              <a:gd name="T37" fmla="*/ 6475 h 10361"/>
              <a:gd name="T38" fmla="*/ 647 w 10362"/>
              <a:gd name="T39" fmla="*/ 6475 h 10361"/>
              <a:gd name="T40" fmla="*/ 0 w 10362"/>
              <a:gd name="T41" fmla="*/ 7122 h 10361"/>
              <a:gd name="T42" fmla="*/ 0 w 10362"/>
              <a:gd name="T43" fmla="*/ 9712 h 10361"/>
              <a:gd name="T44" fmla="*/ 647 w 10362"/>
              <a:gd name="T45" fmla="*/ 10360 h 10361"/>
              <a:gd name="T46" fmla="*/ 3237 w 10362"/>
              <a:gd name="T47" fmla="*/ 10360 h 10361"/>
              <a:gd name="T48" fmla="*/ 3885 w 10362"/>
              <a:gd name="T49" fmla="*/ 9712 h 10361"/>
              <a:gd name="T50" fmla="*/ 3885 w 10362"/>
              <a:gd name="T51" fmla="*/ 7124 h 10361"/>
              <a:gd name="T52" fmla="*/ 3237 w 10362"/>
              <a:gd name="T53" fmla="*/ 6476 h 10361"/>
              <a:gd name="T54" fmla="*/ 1761 w 10362"/>
              <a:gd name="T55" fmla="*/ 6476 h 10361"/>
              <a:gd name="T56" fmla="*/ 1761 w 10362"/>
              <a:gd name="T57" fmla="*/ 5100 h 10361"/>
              <a:gd name="T58" fmla="*/ 8602 w 10362"/>
              <a:gd name="T59" fmla="*/ 5100 h 10361"/>
              <a:gd name="T60" fmla="*/ 8602 w 10362"/>
              <a:gd name="T61" fmla="*/ 6476 h 10361"/>
              <a:gd name="T62" fmla="*/ 7124 w 10362"/>
              <a:gd name="T63" fmla="*/ 6476 h 10361"/>
              <a:gd name="T64" fmla="*/ 6476 w 10362"/>
              <a:gd name="T65" fmla="*/ 7124 h 10361"/>
              <a:gd name="T66" fmla="*/ 6476 w 10362"/>
              <a:gd name="T67" fmla="*/ 9713 h 10361"/>
              <a:gd name="T68" fmla="*/ 7124 w 10362"/>
              <a:gd name="T69" fmla="*/ 10361 h 10361"/>
              <a:gd name="T70" fmla="*/ 9713 w 10362"/>
              <a:gd name="T71" fmla="*/ 10361 h 10361"/>
              <a:gd name="T72" fmla="*/ 10361 w 10362"/>
              <a:gd name="T73" fmla="*/ 9713 h 10361"/>
              <a:gd name="T74" fmla="*/ 10361 w 10362"/>
              <a:gd name="T75" fmla="*/ 7124 h 10361"/>
              <a:gd name="T76" fmla="*/ 9715 w 10362"/>
              <a:gd name="T77" fmla="*/ 6476 h 10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0362" h="10361">
                <a:moveTo>
                  <a:pt x="9715" y="6476"/>
                </a:moveTo>
                <a:lnTo>
                  <a:pt x="9087" y="6476"/>
                </a:lnTo>
                <a:lnTo>
                  <a:pt x="9087" y="4857"/>
                </a:lnTo>
                <a:cubicBezTo>
                  <a:pt x="9087" y="4724"/>
                  <a:pt x="8979" y="4615"/>
                  <a:pt x="8845" y="4615"/>
                </a:cubicBezTo>
                <a:lnTo>
                  <a:pt x="5424" y="4615"/>
                </a:lnTo>
                <a:lnTo>
                  <a:pt x="5424" y="3886"/>
                </a:lnTo>
                <a:lnTo>
                  <a:pt x="6476" y="3886"/>
                </a:lnTo>
                <a:cubicBezTo>
                  <a:pt x="6834" y="3886"/>
                  <a:pt x="7124" y="3596"/>
                  <a:pt x="7124" y="3239"/>
                </a:cubicBezTo>
                <a:lnTo>
                  <a:pt x="7124" y="647"/>
                </a:lnTo>
                <a:cubicBezTo>
                  <a:pt x="7124" y="290"/>
                  <a:pt x="6833" y="0"/>
                  <a:pt x="6476" y="0"/>
                </a:cubicBezTo>
                <a:lnTo>
                  <a:pt x="3886" y="0"/>
                </a:lnTo>
                <a:cubicBezTo>
                  <a:pt x="3528" y="0"/>
                  <a:pt x="3239" y="290"/>
                  <a:pt x="3239" y="647"/>
                </a:cubicBezTo>
                <a:lnTo>
                  <a:pt x="3239" y="3237"/>
                </a:lnTo>
                <a:cubicBezTo>
                  <a:pt x="3239" y="3595"/>
                  <a:pt x="3528" y="3885"/>
                  <a:pt x="3886" y="3885"/>
                </a:cubicBezTo>
                <a:lnTo>
                  <a:pt x="4939" y="3885"/>
                </a:lnTo>
                <a:lnTo>
                  <a:pt x="4939" y="4614"/>
                </a:lnTo>
                <a:lnTo>
                  <a:pt x="1519" y="4614"/>
                </a:lnTo>
                <a:cubicBezTo>
                  <a:pt x="1385" y="4614"/>
                  <a:pt x="1276" y="4722"/>
                  <a:pt x="1276" y="4856"/>
                </a:cubicBezTo>
                <a:lnTo>
                  <a:pt x="1276" y="6475"/>
                </a:lnTo>
                <a:lnTo>
                  <a:pt x="647" y="6475"/>
                </a:lnTo>
                <a:cubicBezTo>
                  <a:pt x="290" y="6475"/>
                  <a:pt x="0" y="6765"/>
                  <a:pt x="0" y="7122"/>
                </a:cubicBezTo>
                <a:lnTo>
                  <a:pt x="0" y="9712"/>
                </a:lnTo>
                <a:cubicBezTo>
                  <a:pt x="0" y="10070"/>
                  <a:pt x="290" y="10360"/>
                  <a:pt x="647" y="10360"/>
                </a:cubicBezTo>
                <a:lnTo>
                  <a:pt x="3237" y="10360"/>
                </a:lnTo>
                <a:cubicBezTo>
                  <a:pt x="3595" y="10360"/>
                  <a:pt x="3885" y="10070"/>
                  <a:pt x="3885" y="9712"/>
                </a:cubicBezTo>
                <a:lnTo>
                  <a:pt x="3885" y="7124"/>
                </a:lnTo>
                <a:cubicBezTo>
                  <a:pt x="3885" y="6766"/>
                  <a:pt x="3595" y="6476"/>
                  <a:pt x="3237" y="6476"/>
                </a:cubicBezTo>
                <a:lnTo>
                  <a:pt x="1761" y="6476"/>
                </a:lnTo>
                <a:lnTo>
                  <a:pt x="1761" y="5100"/>
                </a:lnTo>
                <a:lnTo>
                  <a:pt x="8602" y="5100"/>
                </a:lnTo>
                <a:lnTo>
                  <a:pt x="8602" y="6476"/>
                </a:lnTo>
                <a:lnTo>
                  <a:pt x="7124" y="6476"/>
                </a:lnTo>
                <a:cubicBezTo>
                  <a:pt x="6766" y="6476"/>
                  <a:pt x="6476" y="6766"/>
                  <a:pt x="6476" y="7124"/>
                </a:cubicBezTo>
                <a:lnTo>
                  <a:pt x="6476" y="9713"/>
                </a:lnTo>
                <a:cubicBezTo>
                  <a:pt x="6476" y="10071"/>
                  <a:pt x="6766" y="10361"/>
                  <a:pt x="7124" y="10361"/>
                </a:cubicBezTo>
                <a:lnTo>
                  <a:pt x="9713" y="10361"/>
                </a:lnTo>
                <a:cubicBezTo>
                  <a:pt x="10071" y="10361"/>
                  <a:pt x="10361" y="10071"/>
                  <a:pt x="10361" y="9713"/>
                </a:cubicBezTo>
                <a:lnTo>
                  <a:pt x="10361" y="7124"/>
                </a:lnTo>
                <a:cubicBezTo>
                  <a:pt x="10362" y="6766"/>
                  <a:pt x="10072" y="6476"/>
                  <a:pt x="9715" y="6476"/>
                </a:cubicBezTo>
                <a:close/>
              </a:path>
            </a:pathLst>
          </a:cu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38050" y="3446495"/>
            <a:ext cx="2223567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从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0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到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1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实现了节点流程图的可视化编辑。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indent="-2286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解决了节点拖拽、缩放、父子关联及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HTML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节点自定义渲染问题。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indent="-2286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将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G6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插件本地化部署，提升加载稳定性；实现流程图导出图片功能。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068827" y="3421566"/>
            <a:ext cx="1562014" cy="0"/>
          </a:xfrm>
          <a:prstGeom prst="line">
            <a:avLst/>
          </a:prstGeom>
          <a:noFill/>
          <a:ln w="6350" cap="flat" cmpd="sng" algn="ctr">
            <a:solidFill>
              <a:srgbClr val="39666D"/>
            </a:solidFill>
            <a:prstDash val="solid"/>
            <a:miter lim="800000"/>
          </a:ln>
          <a:effectLst/>
        </p:spPr>
      </p:cxnSp>
      <p:sp>
        <p:nvSpPr>
          <p:cNvPr id="12" name="矩形 11"/>
          <p:cNvSpPr/>
          <p:nvPr>
            <p:custDataLst>
              <p:tags r:id="rId1"/>
            </p:custDataLst>
          </p:nvPr>
        </p:nvSpPr>
        <p:spPr>
          <a:xfrm>
            <a:off x="5654040" y="1871980"/>
            <a:ext cx="2291715" cy="405765"/>
          </a:xfrm>
          <a:prstGeom prst="rect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3" name="文本框 12"/>
          <p:cNvSpPr txBox="1"/>
          <p:nvPr>
            <p:custDataLst>
              <p:tags r:id="rId2"/>
            </p:custDataLst>
          </p:nvPr>
        </p:nvSpPr>
        <p:spPr>
          <a:xfrm>
            <a:off x="5743354" y="2398075"/>
            <a:ext cx="527996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完成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LayUI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表格的增删改查闭环，深入理解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DBUtils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工具类机制，实现复杂规则（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MyRule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）的数据处理</a:t>
            </a:r>
            <a:endParaRPr lang="zh-CN" altLang="en-US" sz="1200" ker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4" name="文本框 13"/>
          <p:cNvSpPr txBox="1"/>
          <p:nvPr>
            <p:custDataLst>
              <p:tags r:id="rId3"/>
            </p:custDataLst>
          </p:nvPr>
        </p:nvSpPr>
        <p:spPr>
          <a:xfrm>
            <a:off x="5873115" y="1890395"/>
            <a:ext cx="2073910" cy="368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1800" kern="0"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CRUD</a:t>
            </a:r>
            <a:r>
              <a:rPr lang="zh-CN" altLang="en-US" sz="1800" kern="0"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与框架深耕</a:t>
            </a:r>
            <a:endParaRPr lang="zh-CN" altLang="en-US" sz="1800" kern="0">
              <a:solidFill>
                <a:schemeClr val="bg1"/>
              </a:solidFill>
              <a:effectLst>
                <a:outerShdw blurRad="1270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5654040" y="3292475"/>
            <a:ext cx="2292350" cy="434340"/>
          </a:xfrm>
          <a:prstGeom prst="rect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6" name="文本框 15"/>
          <p:cNvSpPr txBox="1"/>
          <p:nvPr>
            <p:custDataLst>
              <p:tags r:id="rId5"/>
            </p:custDataLst>
          </p:nvPr>
        </p:nvSpPr>
        <p:spPr>
          <a:xfrm>
            <a:off x="5743352" y="3818229"/>
            <a:ext cx="527997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0" indent="-228600">
              <a:lnSpc>
                <a:spcPct val="150000"/>
              </a:lnSpc>
              <a:buAutoNum type="arabicPeriod"/>
              <a:defRPr/>
            </a:pP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重构内容渲染逻辑（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content_renderer.js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），消除代码冗余。</a:t>
            </a:r>
            <a:endParaRPr lang="en-US" altLang="zh-CN" sz="1200" ker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  <a:p>
            <a:pPr marL="228600" lvl="0" indent="-228600">
              <a:lnSpc>
                <a:spcPct val="150000"/>
              </a:lnSpc>
              <a:buAutoNum type="arabicPeriod"/>
              <a:defRPr/>
            </a:pP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Iframe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攻坚：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 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采用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Blob URL + htmlencode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技术方案，解决了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iframe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在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G6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节点中不支持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JS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执行及特殊字符解析的难题，实现跨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Iframe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的时间参数传递（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window.NODE_PARAMS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）。</a:t>
            </a:r>
            <a:endParaRPr lang="zh-CN" altLang="en-US" sz="1200" ker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7" name="文本框 16"/>
          <p:cNvSpPr txBox="1"/>
          <p:nvPr>
            <p:custDataLst>
              <p:tags r:id="rId6"/>
            </p:custDataLst>
          </p:nvPr>
        </p:nvSpPr>
        <p:spPr>
          <a:xfrm>
            <a:off x="5873115" y="3292475"/>
            <a:ext cx="2073275" cy="434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>
              <a:defRPr/>
            </a:pPr>
            <a:r>
              <a:rPr lang="zh-CN" altLang="en-US" sz="1800" kern="0"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渲染性能优化</a:t>
            </a:r>
            <a:endParaRPr lang="zh-CN" altLang="en-US" sz="1800" kern="0">
              <a:solidFill>
                <a:schemeClr val="bg1"/>
              </a:solidFill>
              <a:effectLst>
                <a:outerShdw blurRad="1270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8" name="矩形 17"/>
          <p:cNvSpPr/>
          <p:nvPr>
            <p:custDataLst>
              <p:tags r:id="rId7"/>
            </p:custDataLst>
          </p:nvPr>
        </p:nvSpPr>
        <p:spPr>
          <a:xfrm>
            <a:off x="5654040" y="5099685"/>
            <a:ext cx="2291715" cy="405765"/>
          </a:xfrm>
          <a:prstGeom prst="rect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19" name="文本框 18"/>
          <p:cNvSpPr txBox="1"/>
          <p:nvPr>
            <p:custDataLst>
              <p:tags r:id="rId8"/>
            </p:custDataLst>
          </p:nvPr>
        </p:nvSpPr>
        <p:spPr>
          <a:xfrm>
            <a:off x="5743353" y="5625441"/>
            <a:ext cx="538000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设计并实现了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w_plugin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插件管理系统，支持超链接、</a:t>
            </a:r>
            <a:r>
              <a:rPr lang="en-US" altLang="zh-CN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HTTP</a:t>
            </a:r>
            <a:r>
              <a:rPr lang="zh-CN" altLang="en-US" sz="1200" ker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请求、代码块等多种类型插件的动态配置与输入输出参数管理。</a:t>
            </a:r>
            <a:endParaRPr lang="zh-CN" altLang="en-US" sz="1200" ker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0" name="文本框 19"/>
          <p:cNvSpPr txBox="1"/>
          <p:nvPr>
            <p:custDataLst>
              <p:tags r:id="rId9"/>
            </p:custDataLst>
          </p:nvPr>
        </p:nvSpPr>
        <p:spPr>
          <a:xfrm>
            <a:off x="5873115" y="5117465"/>
            <a:ext cx="1925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1800" kern="0"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汉仪书魂体简" panose="02010600000101010101" charset="-122"/>
                <a:sym typeface="汉仪书宋二简"/>
              </a:rPr>
              <a:t>插件化架构设计</a:t>
            </a:r>
            <a:endParaRPr lang="zh-CN" altLang="en-US" sz="1800" kern="0">
              <a:solidFill>
                <a:schemeClr val="bg1"/>
              </a:solidFill>
              <a:effectLst>
                <a:outerShdw blurRad="127000" dist="38100" dir="2700000" algn="tl" rotWithShape="0">
                  <a:prstClr val="black">
                    <a:alpha val="2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cxnSp>
        <p:nvCxnSpPr>
          <p:cNvPr id="21" name="直接连接符 20"/>
          <p:cNvCxnSpPr>
            <a:stCxn id="22" idx="4"/>
            <a:endCxn id="24" idx="4"/>
          </p:cNvCxnSpPr>
          <p:nvPr>
            <p:custDataLst>
              <p:tags r:id="rId10"/>
            </p:custDataLst>
          </p:nvPr>
        </p:nvCxnSpPr>
        <p:spPr>
          <a:xfrm flipH="1">
            <a:off x="5176619" y="2148322"/>
            <a:ext cx="0" cy="3249119"/>
          </a:xfrm>
          <a:prstGeom prst="line">
            <a:avLst/>
          </a:prstGeom>
          <a:noFill/>
          <a:ln w="635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22" name="椭圆 21"/>
          <p:cNvSpPr/>
          <p:nvPr>
            <p:custDataLst>
              <p:tags r:id="rId11"/>
            </p:custDataLst>
          </p:nvPr>
        </p:nvSpPr>
        <p:spPr>
          <a:xfrm>
            <a:off x="5103130" y="2001345"/>
            <a:ext cx="146977" cy="146977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3" name="椭圆 22"/>
          <p:cNvSpPr/>
          <p:nvPr>
            <p:custDataLst>
              <p:tags r:id="rId12"/>
            </p:custDataLst>
          </p:nvPr>
        </p:nvSpPr>
        <p:spPr>
          <a:xfrm>
            <a:off x="5103130" y="3421498"/>
            <a:ext cx="146977" cy="146977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gradFill>
                <a:gsLst>
                  <a:gs pos="0">
                    <a:schemeClr val="tx1">
                      <a:lumMod val="60000"/>
                      <a:lumOff val="4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  <p:sp>
        <p:nvSpPr>
          <p:cNvPr id="24" name="椭圆 23"/>
          <p:cNvSpPr/>
          <p:nvPr>
            <p:custDataLst>
              <p:tags r:id="rId13"/>
            </p:custDataLst>
          </p:nvPr>
        </p:nvSpPr>
        <p:spPr>
          <a:xfrm>
            <a:off x="5103130" y="5250464"/>
            <a:ext cx="146977" cy="146977"/>
          </a:xfrm>
          <a:prstGeom prst="ellipse">
            <a:avLst/>
          </a:prstGeom>
          <a:gradFill>
            <a:gsLst>
              <a:gs pos="0">
                <a:srgbClr val="B6D8D4"/>
              </a:gs>
              <a:gs pos="100000">
                <a:srgbClr val="5AA69D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254000" dist="114300" dir="5400000" sx="90000" sy="90000" algn="t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gradFill>
                <a:gsLst>
                  <a:gs pos="0">
                    <a:schemeClr val="tx1">
                      <a:lumMod val="60000"/>
                      <a:lumOff val="4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汉仪书魂体简" panose="02010600000101010101" charset="-122"/>
              <a:sym typeface="汉仪书宋二简"/>
            </a:endParaRPr>
          </a:p>
        </p:txBody>
      </p: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8" grpId="0"/>
      <p:bldP spid="9" grpId="0" bldLvl="0" animBg="1"/>
      <p:bldP spid="10" grpId="0"/>
      <p:bldP spid="12" grpId="0" bldLvl="0" animBg="1"/>
      <p:bldP spid="13" grpId="0"/>
      <p:bldP spid="14" grpId="0"/>
      <p:bldP spid="15" grpId="0" bldLvl="0" animBg="1"/>
      <p:bldP spid="16" grpId="0"/>
      <p:bldP spid="17" grpId="0"/>
      <p:bldP spid="18" grpId="0" bldLvl="0" animBg="1"/>
      <p:bldP spid="19" grpId="0"/>
      <p:bldP spid="20" grpId="0"/>
      <p:bldP spid="22" grpId="0" bldLvl="0" animBg="1"/>
      <p:bldP spid="23" grpId="0" bldLvl="0" animBg="1"/>
      <p:bldP spid="24" grpId="0" bldLvl="0" animBg="1"/>
    </p:bldLst>
  </p:timing>
</p:sld>
</file>

<file path=ppt/tags/tag1.xml><?xml version="1.0" encoding="utf-8"?>
<p:tagLst xmlns:p="http://schemas.openxmlformats.org/presentationml/2006/main">
  <p:tag name="PA" val="v3.0.1"/>
</p:tagLst>
</file>

<file path=ppt/tags/tag10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100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101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102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103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104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105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106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86.5672440944885}"/>
</p:tagLst>
</file>

<file path=ppt/tags/tag107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86.5672440944885}"/>
</p:tagLst>
</file>

<file path=ppt/tags/tag108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86.5672440944885}"/>
</p:tagLst>
</file>

<file path=ppt/tags/tag109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86.5672440944885}"/>
</p:tagLst>
</file>

<file path=ppt/tags/tag11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110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86.5672440944885}"/>
</p:tagLst>
</file>

<file path=ppt/tags/tag111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12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13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14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15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16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17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18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19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2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120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21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22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23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24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25.xml><?xml version="1.0" encoding="utf-8"?>
<p:tagLst xmlns:p="http://schemas.openxmlformats.org/presentationml/2006/main">
  <p:tag name="KSO_WM_DIAGRAM_VIRTUALLY_FRAME" val="{&quot;height&quot;:251.23519685039363,&quot;left&quot;:41.83346456692907,&quot;top&quot;:254.03771653543308,&quot;width&quot;:899.816535433071}"/>
</p:tagLst>
</file>

<file path=ppt/tags/tag126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27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28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29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3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130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31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32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33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34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35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36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37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38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39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4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140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41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42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43.xml><?xml version="1.0" encoding="utf-8"?>
<p:tagLst xmlns:p="http://schemas.openxmlformats.org/presentationml/2006/main">
  <p:tag name="KSO_WM_DIAGRAM_VIRTUALLY_FRAME" val="{&quot;height&quot;:309.5063433909789,&quot;left&quot;:73.20763779527559,&quot;top&quot;:197.66409448818897,&quot;width&quot;:836.8388188976378}"/>
</p:tagLst>
</file>

<file path=ppt/tags/tag15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16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17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18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19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2.xml><?xml version="1.0" encoding="utf-8"?>
<p:tagLst xmlns:p="http://schemas.openxmlformats.org/presentationml/2006/main">
  <p:tag name="PA" val="v3.0.1"/>
</p:tagLst>
</file>

<file path=ppt/tags/tag20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21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22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23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24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25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26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27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28.xml><?xml version="1.0" encoding="utf-8"?>
<p:tagLst xmlns:p="http://schemas.openxmlformats.org/presentationml/2006/main">
  <p:tag name="KSO_WM_DIAGRAM_VIRTUALLY_FRAME" val="{&quot;height&quot;:496.4690919723962,&quot;left&quot;:21.501424269589553,&quot;top&quot;:41.42996314571406,&quot;width&quot;:911.0570796674183}"/>
</p:tagLst>
</file>

<file path=ppt/tags/tag29.xml><?xml version="1.0" encoding="utf-8"?>
<p:tagLst xmlns:p="http://schemas.openxmlformats.org/presentationml/2006/main">
  <p:tag name="KSO_WM_DIAGRAM_VIRTUALLY_FRAME" val="{&quot;height&quot;:496.4690919723962,&quot;left&quot;:21.501424269589553,&quot;top&quot;:41.42996314571406,&quot;width&quot;:911.0570796674183}"/>
</p:tagLst>
</file>

<file path=ppt/tags/tag3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30.xml><?xml version="1.0" encoding="utf-8"?>
<p:tagLst xmlns:p="http://schemas.openxmlformats.org/presentationml/2006/main">
  <p:tag name="KSO_WM_DIAGRAM_VIRTUALLY_FRAME" val="{&quot;height&quot;:496.4690919723962,&quot;left&quot;:21.501424269589553,&quot;top&quot;:41.42996314571406,&quot;width&quot;:911.0570796674183}"/>
</p:tagLst>
</file>

<file path=ppt/tags/tag31.xml><?xml version="1.0" encoding="utf-8"?>
<p:tagLst xmlns:p="http://schemas.openxmlformats.org/presentationml/2006/main">
  <p:tag name="KSO_WM_DIAGRAM_VIRTUALLY_FRAME" val="{&quot;height&quot;:496.4690919723962,&quot;left&quot;:21.501424269589553,&quot;top&quot;:41.42996314571406,&quot;width&quot;:911.0570796674183}"/>
</p:tagLst>
</file>

<file path=ppt/tags/tag32.xml><?xml version="1.0" encoding="utf-8"?>
<p:tagLst xmlns:p="http://schemas.openxmlformats.org/presentationml/2006/main">
  <p:tag name="KSO_WM_DIAGRAM_VIRTUALLY_FRAME" val="{&quot;height&quot;:496.4690919723962,&quot;left&quot;:21.501424269589553,&quot;top&quot;:41.42996314571406,&quot;width&quot;:911.0570796674183}"/>
</p:tagLst>
</file>

<file path=ppt/tags/tag33.xml><?xml version="1.0" encoding="utf-8"?>
<p:tagLst xmlns:p="http://schemas.openxmlformats.org/presentationml/2006/main">
  <p:tag name="KSO_WM_DIAGRAM_VIRTUALLY_FRAME" val="{&quot;height&quot;:496.4690919723962,&quot;left&quot;:21.501424269589553,&quot;top&quot;:41.42996314571406,&quot;width&quot;:911.0570796674183}"/>
</p:tagLst>
</file>

<file path=ppt/tags/tag34.xml><?xml version="1.0" encoding="utf-8"?>
<p:tagLst xmlns:p="http://schemas.openxmlformats.org/presentationml/2006/main">
  <p:tag name="KSO_WM_DIAGRAM_VIRTUALLY_FRAME" val="{&quot;height&quot;:496.4690919723962,&quot;left&quot;:21.501424269589553,&quot;top&quot;:41.42996314571406,&quot;width&quot;:911.0570796674183}"/>
</p:tagLst>
</file>

<file path=ppt/tags/tag35.xml><?xml version="1.0" encoding="utf-8"?>
<p:tagLst xmlns:p="http://schemas.openxmlformats.org/presentationml/2006/main">
  <p:tag name="KSO_WM_DIAGRAM_VIRTUALLY_FRAME" val="{&quot;height&quot;:496.4690919723962,&quot;left&quot;:21.501424269589553,&quot;top&quot;:41.42996314571406,&quot;width&quot;:911.0570796674183}"/>
</p:tagLst>
</file>

<file path=ppt/tags/tag36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37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38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39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4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40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41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42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43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44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45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46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47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48.xml><?xml version="1.0" encoding="utf-8"?>
<p:tagLst xmlns:p="http://schemas.openxmlformats.org/presentationml/2006/main">
  <p:tag name="KSO_WM_DIAGRAM_VIRTUALLY_FRAME" val="{&quot;height&quot;:346.3481102362205,&quot;left&quot;:401.8212598425197,&quot;top&quot;:147.4,&quot;width&quot;:474.0336220472442}"/>
</p:tagLst>
</file>

<file path=ppt/tags/tag49.xml><?xml version="1.0" encoding="utf-8"?>
<p:tagLst xmlns:p="http://schemas.openxmlformats.org/presentationml/2006/main">
  <p:tag name="KSO_WM_DIAGRAM_VIRTUALLY_FRAME" val="{&quot;height&quot;:402.26905511811026,&quot;left&quot;:53.25141732283464,&quot;top&quot;:114.22999999999999,&quot;width&quot;:861.6485826771653}"/>
</p:tagLst>
</file>

<file path=ppt/tags/tag5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50.xml><?xml version="1.0" encoding="utf-8"?>
<p:tagLst xmlns:p="http://schemas.openxmlformats.org/presentationml/2006/main">
  <p:tag name="KSO_WM_DIAGRAM_VIRTUALLY_FRAME" val="{&quot;height&quot;:402.26905511811026,&quot;left&quot;:53.25141732283464,&quot;top&quot;:114.22999999999999,&quot;width&quot;:861.6485826771653}"/>
</p:tagLst>
</file>

<file path=ppt/tags/tag51.xml><?xml version="1.0" encoding="utf-8"?>
<p:tagLst xmlns:p="http://schemas.openxmlformats.org/presentationml/2006/main">
  <p:tag name="KSO_WM_DIAGRAM_VIRTUALLY_FRAME" val="{&quot;height&quot;:402.26905511811026,&quot;left&quot;:53.25141732283464,&quot;top&quot;:114.22999999999999,&quot;width&quot;:861.6485826771653}"/>
</p:tagLst>
</file>

<file path=ppt/tags/tag52.xml><?xml version="1.0" encoding="utf-8"?>
<p:tagLst xmlns:p="http://schemas.openxmlformats.org/presentationml/2006/main">
  <p:tag name="KSO_WM_DIAGRAM_VIRTUALLY_FRAME" val="{&quot;height&quot;:402.26905511811026,&quot;left&quot;:53.25141732283464,&quot;top&quot;:114.22999999999999,&quot;width&quot;:861.6485826771653}"/>
</p:tagLst>
</file>

<file path=ppt/tags/tag53.xml><?xml version="1.0" encoding="utf-8"?>
<p:tagLst xmlns:p="http://schemas.openxmlformats.org/presentationml/2006/main">
  <p:tag name="KSO_WM_DIAGRAM_VIRTUALLY_FRAME" val="{&quot;height&quot;:402.26905511811026,&quot;left&quot;:53.25141732283464,&quot;top&quot;:114.22999999999999,&quot;width&quot;:861.6485826771653}"/>
</p:tagLst>
</file>

<file path=ppt/tags/tag54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55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56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57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58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59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6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60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61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62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63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64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65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66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67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68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69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7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70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71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72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73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74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75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76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77.xml><?xml version="1.0" encoding="utf-8"?>
<p:tagLst xmlns:p="http://schemas.openxmlformats.org/presentationml/2006/main">
  <p:tag name="KSO_WM_DIAGRAM_VIRTUALLY_FRAME" val="{&quot;height&quot;:359.5,&quot;left&quot;:411.4624409448819,&quot;top&quot;:139.75,&quot;width&quot;:457.7690551181102}"/>
</p:tagLst>
</file>

<file path=ppt/tags/tag78.xml><?xml version="1.0" encoding="utf-8"?>
<p:tagLst xmlns:p="http://schemas.openxmlformats.org/presentationml/2006/main">
  <p:tag name="KSO_WM_DIAGRAM_VIRTUALLY_FRAME" val="{&quot;height&quot;:465.7,&quot;left&quot;:51.25,&quot;top&quot;:60.9,&quot;width&quot;:874.15}"/>
</p:tagLst>
</file>

<file path=ppt/tags/tag79.xml><?xml version="1.0" encoding="utf-8"?>
<p:tagLst xmlns:p="http://schemas.openxmlformats.org/presentationml/2006/main">
  <p:tag name="KSO_WM_DIAGRAM_VIRTUALLY_FRAME" val="{&quot;height&quot;:465.7,&quot;left&quot;:51.25,&quot;top&quot;:60.9,&quot;width&quot;:874.15}"/>
</p:tagLst>
</file>

<file path=ppt/tags/tag8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80.xml><?xml version="1.0" encoding="utf-8"?>
<p:tagLst xmlns:p="http://schemas.openxmlformats.org/presentationml/2006/main">
  <p:tag name="KSO_WM_DIAGRAM_VIRTUALLY_FRAME" val="{&quot;height&quot;:465.7,&quot;left&quot;:51.25,&quot;top&quot;:60.9,&quot;width&quot;:874.15}"/>
</p:tagLst>
</file>

<file path=ppt/tags/tag81.xml><?xml version="1.0" encoding="utf-8"?>
<p:tagLst xmlns:p="http://schemas.openxmlformats.org/presentationml/2006/main">
  <p:tag name="KSO_WM_DIAGRAM_VIRTUALLY_FRAME" val="{&quot;height&quot;:465.7,&quot;left&quot;:51.25,&quot;top&quot;:60.9,&quot;width&quot;:874.15}"/>
</p:tagLst>
</file>

<file path=ppt/tags/tag82.xml><?xml version="1.0" encoding="utf-8"?>
<p:tagLst xmlns:p="http://schemas.openxmlformats.org/presentationml/2006/main">
  <p:tag name="KSO_WM_DIAGRAM_VIRTUALLY_FRAME" val="{&quot;height&quot;:465.7,&quot;left&quot;:51.25,&quot;top&quot;:60.9,&quot;width&quot;:874.15}"/>
</p:tagLst>
</file>

<file path=ppt/tags/tag83.xml><?xml version="1.0" encoding="utf-8"?>
<p:tagLst xmlns:p="http://schemas.openxmlformats.org/presentationml/2006/main">
  <p:tag name="KSO_WM_DIAGRAM_VIRTUALLY_FRAME" val="{&quot;height&quot;:465.7,&quot;left&quot;:51.25,&quot;top&quot;:60.9,&quot;width&quot;:874.15}"/>
</p:tagLst>
</file>

<file path=ppt/tags/tag84.xml><?xml version="1.0" encoding="utf-8"?>
<p:tagLst xmlns:p="http://schemas.openxmlformats.org/presentationml/2006/main">
  <p:tag name="KSO_WM_DIAGRAM_VIRTUALLY_FRAME" val="{&quot;height&quot;:465.7,&quot;left&quot;:51.25,&quot;top&quot;:60.9,&quot;width&quot;:874.15}"/>
</p:tagLst>
</file>

<file path=ppt/tags/tag85.xml><?xml version="1.0" encoding="utf-8"?>
<p:tagLst xmlns:p="http://schemas.openxmlformats.org/presentationml/2006/main">
  <p:tag name="KSO_WM_DIAGRAM_VIRTUALLY_FRAME" val="{&quot;height&quot;:465.7,&quot;left&quot;:51.25,&quot;top&quot;:60.9,&quot;width&quot;:874.15}"/>
</p:tagLst>
</file>

<file path=ppt/tags/tag86.xml><?xml version="1.0" encoding="utf-8"?>
<p:tagLst xmlns:p="http://schemas.openxmlformats.org/presentationml/2006/main">
  <p:tag name="KSO_WM_DIAGRAM_VIRTUALLY_FRAME" val="{&quot;height&quot;:465.7,&quot;left&quot;:51.25,&quot;top&quot;:60.9,&quot;width&quot;:874.15}"/>
</p:tagLst>
</file>

<file path=ppt/tags/tag87.xml><?xml version="1.0" encoding="utf-8"?>
<p:tagLst xmlns:p="http://schemas.openxmlformats.org/presentationml/2006/main">
  <p:tag name="KSO_WM_DIAGRAM_VIRTUALLY_FRAME" val="{&quot;height&quot;:465.7,&quot;left&quot;:51.25,&quot;top&quot;:60.9,&quot;width&quot;:874.15}"/>
</p:tagLst>
</file>

<file path=ppt/tags/tag88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89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9.xml><?xml version="1.0" encoding="utf-8"?>
<p:tagLst xmlns:p="http://schemas.openxmlformats.org/presentationml/2006/main">
  <p:tag name="KSO_WM_DIAGRAM_VIRTUALLY_FRAME" val="{&quot;height&quot;:444.4049606299212,&quot;left&quot;:399.27811023622047,&quot;top&quot;:50.114960629921256,&quot;width&quot;:466.179527559055}"/>
</p:tagLst>
</file>

<file path=ppt/tags/tag90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91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92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93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94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95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96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97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98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ags/tag99.xml><?xml version="1.0" encoding="utf-8"?>
<p:tagLst xmlns:p="http://schemas.openxmlformats.org/presentationml/2006/main">
  <p:tag name="KSO_WM_DIAGRAM_VIRTUALLY_FRAME" val="{&quot;height&quot;:311.29299212598426,&quot;left&quot;:69.78393700787402,&quot;top&quot;:126.19606299212599,&quot;width&quot;:820.86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阿里巴巴普惠">
      <a:majorFont>
        <a:latin typeface="汉仪书宋二简"/>
        <a:ea typeface="汉仪书宋二简"/>
        <a:cs typeface="Arial"/>
      </a:majorFont>
      <a:minorFont>
        <a:latin typeface="汉仪书宋二简"/>
        <a:ea typeface="汉仪书宋二简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5143</Words>
  <Application>WPS 演示</Application>
  <PresentationFormat>宽屏</PresentationFormat>
  <Paragraphs>306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3" baseType="lpstr">
      <vt:lpstr>Arial</vt:lpstr>
      <vt:lpstr>宋体</vt:lpstr>
      <vt:lpstr>Wingdings</vt:lpstr>
      <vt:lpstr>微软雅黑</vt:lpstr>
      <vt:lpstr>汉仪书宋二简</vt:lpstr>
      <vt:lpstr>思源宋体 CN Heavy</vt:lpstr>
      <vt:lpstr>方正公文黑体</vt:lpstr>
      <vt:lpstr>汉仪书魂体简</vt:lpstr>
      <vt:lpstr>汉仪大宋简</vt:lpstr>
      <vt:lpstr>Work Sans</vt:lpstr>
      <vt:lpstr>黑体</vt:lpstr>
      <vt:lpstr>Segoe Print</vt:lpstr>
      <vt:lpstr>Arial Unicode MS</vt:lpstr>
      <vt:lpstr>Calibri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Serein</dc:creator>
  <cp:lastModifiedBy>꧁ ๑҉Serein᭄ꦿ࿐</cp:lastModifiedBy>
  <cp:revision>46</cp:revision>
  <cp:lastPrinted>2025-12-27T12:00:00Z</cp:lastPrinted>
  <dcterms:created xsi:type="dcterms:W3CDTF">2025-12-27T12:00:00Z</dcterms:created>
  <dcterms:modified xsi:type="dcterms:W3CDTF">2026-01-13T02:30:18Z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F5F7A6A7CE5948F69AE7B629CE529615_12</vt:lpwstr>
  </property>
  <property fmtid="{D5CDD505-2E9C-101B-9397-08002B2CF9AE}" pid="3" name="KSOProductBuildVer">
    <vt:lpwstr>2052-12.1.0.24034</vt:lpwstr>
  </property>
</Properties>
</file>